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580" y="66038"/>
            <a:ext cx="9911080" cy="6728459"/>
          </a:xfrm>
          <a:custGeom>
            <a:avLst/>
            <a:gdLst/>
            <a:ahLst/>
            <a:cxnLst/>
            <a:rect l="l" t="t" r="r" b="b"/>
            <a:pathLst>
              <a:path w="9911080" h="6728459">
                <a:moveTo>
                  <a:pt x="9911080" y="0"/>
                </a:moveTo>
                <a:lnTo>
                  <a:pt x="0" y="0"/>
                </a:lnTo>
                <a:lnTo>
                  <a:pt x="0" y="6728459"/>
                </a:lnTo>
                <a:lnTo>
                  <a:pt x="9911080" y="6728459"/>
                </a:lnTo>
                <a:lnTo>
                  <a:pt x="99110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07140" y="6357620"/>
            <a:ext cx="784860" cy="363220"/>
          </a:xfrm>
          <a:custGeom>
            <a:avLst/>
            <a:gdLst/>
            <a:ahLst/>
            <a:cxnLst/>
            <a:rect l="l" t="t" r="r" b="b"/>
            <a:pathLst>
              <a:path w="784859" h="363220">
                <a:moveTo>
                  <a:pt x="784859" y="0"/>
                </a:moveTo>
                <a:lnTo>
                  <a:pt x="0" y="0"/>
                </a:lnTo>
                <a:lnTo>
                  <a:pt x="0" y="363219"/>
                </a:lnTo>
                <a:lnTo>
                  <a:pt x="784859" y="363219"/>
                </a:lnTo>
                <a:lnTo>
                  <a:pt x="784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979660" cy="6858000"/>
          </a:xfrm>
          <a:custGeom>
            <a:avLst/>
            <a:gdLst/>
            <a:ahLst/>
            <a:cxnLst/>
            <a:rect l="l" t="t" r="r" b="b"/>
            <a:pathLst>
              <a:path w="9979660" h="6858000">
                <a:moveTo>
                  <a:pt x="9979660" y="0"/>
                </a:moveTo>
                <a:lnTo>
                  <a:pt x="0" y="0"/>
                </a:lnTo>
                <a:lnTo>
                  <a:pt x="0" y="33020"/>
                </a:lnTo>
                <a:lnTo>
                  <a:pt x="0" y="63500"/>
                </a:lnTo>
                <a:lnTo>
                  <a:pt x="0" y="6794500"/>
                </a:lnTo>
                <a:lnTo>
                  <a:pt x="0" y="6858000"/>
                </a:lnTo>
                <a:lnTo>
                  <a:pt x="68580" y="6858000"/>
                </a:lnTo>
                <a:lnTo>
                  <a:pt x="9979660" y="6858000"/>
                </a:lnTo>
                <a:lnTo>
                  <a:pt x="9979660" y="6794500"/>
                </a:lnTo>
                <a:lnTo>
                  <a:pt x="68580" y="6794500"/>
                </a:lnTo>
                <a:lnTo>
                  <a:pt x="68580" y="63500"/>
                </a:lnTo>
                <a:lnTo>
                  <a:pt x="9979660" y="63500"/>
                </a:lnTo>
                <a:lnTo>
                  <a:pt x="997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09879" y="2146300"/>
            <a:ext cx="9451340" cy="412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9417" y="355346"/>
            <a:ext cx="11353164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794500"/>
            <a:ext cx="9979660" cy="63500"/>
          </a:xfrm>
          <a:custGeom>
            <a:avLst/>
            <a:gdLst/>
            <a:ahLst/>
            <a:cxnLst/>
            <a:rect l="l" t="t" r="r" b="b"/>
            <a:pathLst>
              <a:path w="9979660" h="63500">
                <a:moveTo>
                  <a:pt x="9979660" y="0"/>
                </a:moveTo>
                <a:lnTo>
                  <a:pt x="0" y="0"/>
                </a:lnTo>
                <a:lnTo>
                  <a:pt x="0" y="63500"/>
                </a:lnTo>
                <a:lnTo>
                  <a:pt x="9979660" y="63500"/>
                </a:lnTo>
                <a:lnTo>
                  <a:pt x="997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979660" cy="6858000"/>
          </a:xfrm>
          <a:custGeom>
            <a:avLst/>
            <a:gdLst/>
            <a:ahLst/>
            <a:cxnLst/>
            <a:rect l="l" t="t" r="r" b="b"/>
            <a:pathLst>
              <a:path w="9979660" h="6858000">
                <a:moveTo>
                  <a:pt x="9979660" y="0"/>
                </a:moveTo>
                <a:lnTo>
                  <a:pt x="0" y="0"/>
                </a:lnTo>
                <a:lnTo>
                  <a:pt x="0" y="33020"/>
                </a:lnTo>
                <a:lnTo>
                  <a:pt x="0" y="63500"/>
                </a:lnTo>
                <a:lnTo>
                  <a:pt x="0" y="6858000"/>
                </a:lnTo>
                <a:lnTo>
                  <a:pt x="68580" y="6858000"/>
                </a:lnTo>
                <a:lnTo>
                  <a:pt x="68580" y="63500"/>
                </a:lnTo>
                <a:lnTo>
                  <a:pt x="9979660" y="63500"/>
                </a:lnTo>
                <a:lnTo>
                  <a:pt x="997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79659" y="0"/>
            <a:ext cx="221234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580" y="66038"/>
            <a:ext cx="9911080" cy="6728459"/>
          </a:xfrm>
          <a:custGeom>
            <a:avLst/>
            <a:gdLst/>
            <a:ahLst/>
            <a:cxnLst/>
            <a:rect l="l" t="t" r="r" b="b"/>
            <a:pathLst>
              <a:path w="9911080" h="6728459">
                <a:moveTo>
                  <a:pt x="9911080" y="0"/>
                </a:moveTo>
                <a:lnTo>
                  <a:pt x="0" y="0"/>
                </a:lnTo>
                <a:lnTo>
                  <a:pt x="0" y="6728459"/>
                </a:lnTo>
                <a:lnTo>
                  <a:pt x="9911080" y="6728459"/>
                </a:lnTo>
                <a:lnTo>
                  <a:pt x="99110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07140" y="6357620"/>
            <a:ext cx="784860" cy="363220"/>
          </a:xfrm>
          <a:custGeom>
            <a:avLst/>
            <a:gdLst/>
            <a:ahLst/>
            <a:cxnLst/>
            <a:rect l="l" t="t" r="r" b="b"/>
            <a:pathLst>
              <a:path w="784859" h="363220">
                <a:moveTo>
                  <a:pt x="784859" y="0"/>
                </a:moveTo>
                <a:lnTo>
                  <a:pt x="0" y="0"/>
                </a:lnTo>
                <a:lnTo>
                  <a:pt x="0" y="363219"/>
                </a:lnTo>
                <a:lnTo>
                  <a:pt x="784859" y="363219"/>
                </a:lnTo>
                <a:lnTo>
                  <a:pt x="784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979660" cy="6858000"/>
          </a:xfrm>
          <a:custGeom>
            <a:avLst/>
            <a:gdLst/>
            <a:ahLst/>
            <a:cxnLst/>
            <a:rect l="l" t="t" r="r" b="b"/>
            <a:pathLst>
              <a:path w="9979660" h="6858000">
                <a:moveTo>
                  <a:pt x="9979660" y="0"/>
                </a:moveTo>
                <a:lnTo>
                  <a:pt x="0" y="0"/>
                </a:lnTo>
                <a:lnTo>
                  <a:pt x="0" y="33020"/>
                </a:lnTo>
                <a:lnTo>
                  <a:pt x="0" y="63500"/>
                </a:lnTo>
                <a:lnTo>
                  <a:pt x="0" y="6794500"/>
                </a:lnTo>
                <a:lnTo>
                  <a:pt x="0" y="6858000"/>
                </a:lnTo>
                <a:lnTo>
                  <a:pt x="68580" y="6858000"/>
                </a:lnTo>
                <a:lnTo>
                  <a:pt x="9979660" y="6858000"/>
                </a:lnTo>
                <a:lnTo>
                  <a:pt x="9979660" y="6794500"/>
                </a:lnTo>
                <a:lnTo>
                  <a:pt x="68580" y="6794500"/>
                </a:lnTo>
                <a:lnTo>
                  <a:pt x="68580" y="63500"/>
                </a:lnTo>
                <a:lnTo>
                  <a:pt x="9979660" y="63500"/>
                </a:lnTo>
                <a:lnTo>
                  <a:pt x="997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417" y="355346"/>
            <a:ext cx="57200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9440" y="1943989"/>
            <a:ext cx="6739255" cy="3265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114915" y="6355417"/>
            <a:ext cx="1205229" cy="407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73180" y="6448826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kedin.com/in/prathamesh-mistry-a111071b4" TargetMode="External"/><Relationship Id="rId5" Type="http://schemas.openxmlformats.org/officeDocument/2006/relationships/hyperlink" Target="mailto:mistryprathamesh@gmail.com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7633" y="3820223"/>
            <a:ext cx="5239385" cy="1575435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013460" marR="5080" indent="-1001394">
              <a:lnSpc>
                <a:spcPct val="69400"/>
              </a:lnSpc>
              <a:spcBef>
                <a:spcPts val="2305"/>
              </a:spcBef>
            </a:pPr>
            <a:r>
              <a:rPr sz="6000" b="1" spc="-305" dirty="0">
                <a:latin typeface="Arial"/>
                <a:cs typeface="Arial"/>
              </a:rPr>
              <a:t>M</a:t>
            </a:r>
            <a:r>
              <a:rPr sz="6000" b="1" spc="-310" dirty="0">
                <a:latin typeface="Arial"/>
                <a:cs typeface="Arial"/>
              </a:rPr>
              <a:t>I</a:t>
            </a:r>
            <a:r>
              <a:rPr sz="6000" b="1" spc="-295" dirty="0">
                <a:latin typeface="Arial"/>
                <a:cs typeface="Arial"/>
              </a:rPr>
              <a:t>CR</a:t>
            </a:r>
            <a:r>
              <a:rPr sz="6000" b="1" spc="-310" dirty="0">
                <a:latin typeface="Arial"/>
                <a:cs typeface="Arial"/>
              </a:rPr>
              <a:t>O</a:t>
            </a:r>
            <a:r>
              <a:rPr sz="6000" b="1" spc="-300" dirty="0">
                <a:latin typeface="Arial"/>
                <a:cs typeface="Arial"/>
              </a:rPr>
              <a:t>-</a:t>
            </a:r>
            <a:r>
              <a:rPr sz="6000" b="1" spc="-295" dirty="0">
                <a:latin typeface="Arial"/>
                <a:cs typeface="Arial"/>
              </a:rPr>
              <a:t>CR</a:t>
            </a:r>
            <a:r>
              <a:rPr sz="6000" b="1" spc="-310" dirty="0">
                <a:latin typeface="Arial"/>
                <a:cs typeface="Arial"/>
              </a:rPr>
              <a:t>E</a:t>
            </a:r>
            <a:r>
              <a:rPr sz="6000" b="1" spc="-295" dirty="0">
                <a:latin typeface="Arial"/>
                <a:cs typeface="Arial"/>
              </a:rPr>
              <a:t>D</a:t>
            </a:r>
            <a:r>
              <a:rPr sz="6000" b="1" spc="-310" dirty="0">
                <a:latin typeface="Arial"/>
                <a:cs typeface="Arial"/>
              </a:rPr>
              <a:t>I</a:t>
            </a:r>
            <a:r>
              <a:rPr sz="6000" b="1" dirty="0">
                <a:latin typeface="Arial"/>
                <a:cs typeface="Arial"/>
              </a:rPr>
              <a:t>T  </a:t>
            </a:r>
            <a:r>
              <a:rPr sz="6000" b="1" spc="-295" dirty="0">
                <a:latin typeface="Arial"/>
                <a:cs typeface="Arial"/>
              </a:rPr>
              <a:t>D</a:t>
            </a:r>
            <a:r>
              <a:rPr sz="6000" b="1" spc="-310" dirty="0">
                <a:latin typeface="Arial"/>
                <a:cs typeface="Arial"/>
              </a:rPr>
              <a:t>E</a:t>
            </a:r>
            <a:r>
              <a:rPr sz="6000" b="1" spc="-650" dirty="0">
                <a:latin typeface="Arial"/>
                <a:cs typeface="Arial"/>
              </a:rPr>
              <a:t>F</a:t>
            </a:r>
            <a:r>
              <a:rPr sz="6000" b="1" spc="-295" dirty="0">
                <a:latin typeface="Arial"/>
                <a:cs typeface="Arial"/>
              </a:rPr>
              <a:t>AU</a:t>
            </a:r>
            <a:r>
              <a:rPr sz="6000" b="1" spc="-755" dirty="0">
                <a:latin typeface="Arial"/>
                <a:cs typeface="Arial"/>
              </a:rPr>
              <a:t>L</a:t>
            </a:r>
            <a:r>
              <a:rPr sz="6000" b="1" spc="-310" dirty="0">
                <a:latin typeface="Arial"/>
                <a:cs typeface="Arial"/>
              </a:rPr>
              <a:t>TE</a:t>
            </a:r>
            <a:r>
              <a:rPr sz="6000" b="1" dirty="0">
                <a:latin typeface="Arial"/>
                <a:cs typeface="Arial"/>
              </a:rPr>
              <a:t>R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2055" y="5090477"/>
            <a:ext cx="26244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05" dirty="0">
                <a:latin typeface="Arial"/>
                <a:cs typeface="Arial"/>
              </a:rPr>
              <a:t>M</a:t>
            </a:r>
            <a:r>
              <a:rPr sz="6000" b="1" spc="-315" dirty="0">
                <a:latin typeface="Arial"/>
                <a:cs typeface="Arial"/>
              </a:rPr>
              <a:t>O</a:t>
            </a:r>
            <a:r>
              <a:rPr sz="6000" b="1" spc="-295" dirty="0">
                <a:latin typeface="Arial"/>
                <a:cs typeface="Arial"/>
              </a:rPr>
              <a:t>D</a:t>
            </a:r>
            <a:r>
              <a:rPr sz="6000" b="1" spc="-310" dirty="0">
                <a:latin typeface="Arial"/>
                <a:cs typeface="Arial"/>
              </a:rPr>
              <a:t>E</a:t>
            </a:r>
            <a:r>
              <a:rPr sz="6000" b="1" dirty="0">
                <a:latin typeface="Arial"/>
                <a:cs typeface="Arial"/>
              </a:rPr>
              <a:t>L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2659" y="4650740"/>
            <a:ext cx="3401060" cy="11912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52729">
              <a:lnSpc>
                <a:spcPct val="100000"/>
              </a:lnSpc>
              <a:spcBef>
                <a:spcPts val="1265"/>
              </a:spcBef>
            </a:pPr>
            <a:r>
              <a:rPr sz="1800" i="1" dirty="0">
                <a:solidFill>
                  <a:srgbClr val="FFFFFF"/>
                </a:solidFill>
                <a:latin typeface="Times New Roman"/>
                <a:cs typeface="Times New Roman"/>
              </a:rPr>
              <a:t>- Prathamesh</a:t>
            </a:r>
            <a:r>
              <a:rPr sz="18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Mistry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6619" y="1738109"/>
            <a:ext cx="4207450" cy="81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07600" cy="6858000"/>
            <a:chOff x="0" y="0"/>
            <a:chExt cx="10007600" cy="6858000"/>
          </a:xfrm>
        </p:grpSpPr>
        <p:sp>
          <p:nvSpPr>
            <p:cNvPr id="3" name="object 3"/>
            <p:cNvSpPr/>
            <p:nvPr/>
          </p:nvSpPr>
          <p:spPr>
            <a:xfrm>
              <a:off x="292099" y="3919220"/>
              <a:ext cx="9715500" cy="2854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5580" y="1094739"/>
              <a:ext cx="9672320" cy="284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417" y="355346"/>
            <a:ext cx="4408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PROMINENT</a:t>
            </a:r>
            <a:r>
              <a:rPr spc="-295" dirty="0"/>
              <a:t> </a:t>
            </a:r>
            <a:r>
              <a:rPr spc="-170" dirty="0"/>
              <a:t>FEATURES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390890" y="1120775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All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Features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9304" y="4135373"/>
            <a:ext cx="1811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Prominent Features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417" y="355346"/>
            <a:ext cx="2554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MODEL</a:t>
            </a:r>
            <a:r>
              <a:rPr spc="-400" dirty="0"/>
              <a:t> </a:t>
            </a:r>
            <a:r>
              <a:rPr spc="-120" dirty="0"/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267" y="1488122"/>
            <a:ext cx="5127625" cy="371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2200" spc="-100" dirty="0">
                <a:latin typeface="Times New Roman"/>
                <a:cs typeface="Times New Roman"/>
              </a:rPr>
              <a:t>We </a:t>
            </a:r>
            <a:r>
              <a:rPr sz="2200" spc="-5" dirty="0">
                <a:latin typeface="Times New Roman"/>
                <a:cs typeface="Times New Roman"/>
              </a:rPr>
              <a:t>will </a:t>
            </a:r>
            <a:r>
              <a:rPr sz="2200" dirty="0">
                <a:latin typeface="Times New Roman"/>
                <a:cs typeface="Times New Roman"/>
              </a:rPr>
              <a:t>use </a:t>
            </a:r>
            <a:r>
              <a:rPr sz="2200" spc="-5" dirty="0">
                <a:latin typeface="Times New Roman"/>
                <a:cs typeface="Times New Roman"/>
              </a:rPr>
              <a:t>Random </a:t>
            </a:r>
            <a:r>
              <a:rPr sz="2200" dirty="0">
                <a:latin typeface="Times New Roman"/>
                <a:cs typeface="Times New Roman"/>
              </a:rPr>
              <a:t>Forest Classifier as</a:t>
            </a:r>
            <a:endParaRPr sz="2200">
              <a:latin typeface="Times New Roman"/>
              <a:cs typeface="Times New Roman"/>
            </a:endParaRPr>
          </a:p>
          <a:p>
            <a:pPr marL="927100" marR="538480" indent="7112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best </a:t>
            </a:r>
            <a:r>
              <a:rPr sz="2200" dirty="0">
                <a:latin typeface="Times New Roman"/>
                <a:cs typeface="Times New Roman"/>
              </a:rPr>
              <a:t>algorithm </a:t>
            </a:r>
            <a:r>
              <a:rPr sz="2200" spc="-5" dirty="0">
                <a:latin typeface="Times New Roman"/>
                <a:cs typeface="Times New Roman"/>
              </a:rPr>
              <a:t>as </a:t>
            </a:r>
            <a:r>
              <a:rPr sz="2200" dirty="0">
                <a:latin typeface="Times New Roman"/>
                <a:cs typeface="Times New Roman"/>
              </a:rPr>
              <a:t>it is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giving  </a:t>
            </a:r>
            <a:r>
              <a:rPr sz="2200" spc="-5" dirty="0">
                <a:latin typeface="Times New Roman"/>
                <a:cs typeface="Times New Roman"/>
              </a:rPr>
              <a:t>us </a:t>
            </a:r>
            <a:r>
              <a:rPr sz="2200" dirty="0">
                <a:latin typeface="Times New Roman"/>
                <a:cs typeface="Times New Roman"/>
              </a:rPr>
              <a:t>the best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results.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299720" marR="5080" indent="-2997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10" dirty="0">
                <a:latin typeface="Times New Roman"/>
                <a:cs typeface="Times New Roman"/>
              </a:rPr>
              <a:t>metrics </a:t>
            </a:r>
            <a:r>
              <a:rPr sz="2200" dirty="0">
                <a:latin typeface="Times New Roman"/>
                <a:cs typeface="Times New Roman"/>
              </a:rPr>
              <a:t>on </a:t>
            </a:r>
            <a:r>
              <a:rPr sz="2200" spc="-5" dirty="0">
                <a:latin typeface="Times New Roman"/>
                <a:cs typeface="Times New Roman"/>
              </a:rPr>
              <a:t>which </a:t>
            </a:r>
            <a:r>
              <a:rPr sz="2200" spc="-10" dirty="0">
                <a:latin typeface="Times New Roman"/>
                <a:cs typeface="Times New Roman"/>
              </a:rPr>
              <a:t>we </a:t>
            </a:r>
            <a:r>
              <a:rPr sz="2200" dirty="0">
                <a:latin typeface="Times New Roman"/>
                <a:cs typeface="Times New Roman"/>
              </a:rPr>
              <a:t>have evaluated  the </a:t>
            </a:r>
            <a:r>
              <a:rPr sz="2200" spc="-10" dirty="0">
                <a:latin typeface="Times New Roman"/>
                <a:cs typeface="Times New Roman"/>
              </a:rPr>
              <a:t>model </a:t>
            </a:r>
            <a:r>
              <a:rPr sz="2200" dirty="0">
                <a:latin typeface="Times New Roman"/>
                <a:cs typeface="Times New Roman"/>
              </a:rPr>
              <a:t>is </a:t>
            </a:r>
            <a:r>
              <a:rPr sz="2200" spc="-10" dirty="0">
                <a:latin typeface="Times New Roman"/>
                <a:cs typeface="Times New Roman"/>
              </a:rPr>
              <a:t>AUC_ROC </a:t>
            </a:r>
            <a:r>
              <a:rPr sz="2200" spc="-5" dirty="0">
                <a:latin typeface="Times New Roman"/>
                <a:cs typeface="Times New Roman"/>
              </a:rPr>
              <a:t>with </a:t>
            </a:r>
            <a:r>
              <a:rPr sz="2200" dirty="0">
                <a:latin typeface="Times New Roman"/>
                <a:cs typeface="Times New Roman"/>
              </a:rPr>
              <a:t>5</a:t>
            </a:r>
            <a:r>
              <a:rPr sz="2200" spc="-1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Folds  and 3 </a:t>
            </a:r>
            <a:r>
              <a:rPr sz="2200" spc="-30" dirty="0">
                <a:latin typeface="Times New Roman"/>
                <a:cs typeface="Times New Roman"/>
              </a:rPr>
              <a:t>Times </a:t>
            </a:r>
            <a:r>
              <a:rPr sz="2200" dirty="0">
                <a:latin typeface="Times New Roman"/>
                <a:cs typeface="Times New Roman"/>
              </a:rPr>
              <a:t>repeated Stratified  </a:t>
            </a:r>
            <a:r>
              <a:rPr sz="2200" spc="-5" dirty="0">
                <a:latin typeface="Times New Roman"/>
                <a:cs typeface="Times New Roman"/>
              </a:rPr>
              <a:t>Cross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Validation.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2300">
              <a:latin typeface="Times New Roman"/>
              <a:cs typeface="Times New Roman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200" dirty="0">
                <a:latin typeface="Times New Roman"/>
                <a:cs typeface="Times New Roman"/>
              </a:rPr>
              <a:t>The Adjoining figure </a:t>
            </a:r>
            <a:r>
              <a:rPr sz="2200" spc="-5" dirty="0">
                <a:latin typeface="Times New Roman"/>
                <a:cs typeface="Times New Roman"/>
              </a:rPr>
              <a:t>shows us </a:t>
            </a:r>
            <a:r>
              <a:rPr sz="2200" dirty="0">
                <a:latin typeface="Times New Roman"/>
                <a:cs typeface="Times New Roman"/>
              </a:rPr>
              <a:t>all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200" spc="-10" dirty="0">
                <a:latin typeface="Times New Roman"/>
                <a:cs typeface="Times New Roman"/>
              </a:rPr>
              <a:t>models </a:t>
            </a:r>
            <a:r>
              <a:rPr sz="2200" dirty="0">
                <a:latin typeface="Times New Roman"/>
                <a:cs typeface="Times New Roman"/>
              </a:rPr>
              <a:t>used for </a:t>
            </a:r>
            <a:r>
              <a:rPr sz="2200" spc="-5" dirty="0">
                <a:latin typeface="Times New Roman"/>
                <a:cs typeface="Times New Roman"/>
              </a:rPr>
              <a:t>Experimentations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9540" y="294640"/>
            <a:ext cx="6736079" cy="5732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770360" cy="6858000"/>
            <a:chOff x="0" y="0"/>
            <a:chExt cx="11770360" cy="6858000"/>
          </a:xfrm>
        </p:grpSpPr>
        <p:sp>
          <p:nvSpPr>
            <p:cNvPr id="3" name="object 3"/>
            <p:cNvSpPr/>
            <p:nvPr/>
          </p:nvSpPr>
          <p:spPr>
            <a:xfrm>
              <a:off x="6299199" y="431800"/>
              <a:ext cx="5471160" cy="5760720"/>
            </a:xfrm>
            <a:custGeom>
              <a:avLst/>
              <a:gdLst/>
              <a:ahLst/>
              <a:cxnLst/>
              <a:rect l="l" t="t" r="r" b="b"/>
              <a:pathLst>
                <a:path w="5471160" h="5760720">
                  <a:moveTo>
                    <a:pt x="5471159" y="0"/>
                  </a:moveTo>
                  <a:lnTo>
                    <a:pt x="0" y="0"/>
                  </a:lnTo>
                  <a:lnTo>
                    <a:pt x="0" y="5760720"/>
                  </a:lnTo>
                  <a:lnTo>
                    <a:pt x="5471159" y="5760720"/>
                  </a:lnTo>
                  <a:lnTo>
                    <a:pt x="547115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01459" y="647700"/>
              <a:ext cx="4678680" cy="1760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7340" y="2623820"/>
              <a:ext cx="4622800" cy="20650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57340" y="5105400"/>
              <a:ext cx="2791459" cy="6680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5549" y="1598929"/>
              <a:ext cx="2366010" cy="3902075"/>
            </a:xfrm>
            <a:custGeom>
              <a:avLst/>
              <a:gdLst/>
              <a:ahLst/>
              <a:cxnLst/>
              <a:rect l="l" t="t" r="r" b="b"/>
              <a:pathLst>
                <a:path w="2366010" h="3902075">
                  <a:moveTo>
                    <a:pt x="2249043" y="38100"/>
                  </a:moveTo>
                  <a:lnTo>
                    <a:pt x="2236343" y="31750"/>
                  </a:lnTo>
                  <a:lnTo>
                    <a:pt x="2172843" y="0"/>
                  </a:lnTo>
                  <a:lnTo>
                    <a:pt x="2172843" y="31750"/>
                  </a:lnTo>
                  <a:lnTo>
                    <a:pt x="703580" y="31750"/>
                  </a:lnTo>
                  <a:lnTo>
                    <a:pt x="703580" y="44450"/>
                  </a:lnTo>
                  <a:lnTo>
                    <a:pt x="2172843" y="44450"/>
                  </a:lnTo>
                  <a:lnTo>
                    <a:pt x="2172843" y="76200"/>
                  </a:lnTo>
                  <a:lnTo>
                    <a:pt x="2236343" y="44450"/>
                  </a:lnTo>
                  <a:lnTo>
                    <a:pt x="2249043" y="38100"/>
                  </a:lnTo>
                  <a:close/>
                </a:path>
                <a:path w="2366010" h="3902075">
                  <a:moveTo>
                    <a:pt x="2352764" y="3870071"/>
                  </a:moveTo>
                  <a:lnTo>
                    <a:pt x="2301367" y="3870071"/>
                  </a:lnTo>
                  <a:lnTo>
                    <a:pt x="2288616" y="3870071"/>
                  </a:lnTo>
                  <a:lnTo>
                    <a:pt x="2288413" y="3901821"/>
                  </a:lnTo>
                  <a:lnTo>
                    <a:pt x="2352764" y="3870071"/>
                  </a:lnTo>
                  <a:close/>
                </a:path>
                <a:path w="2366010" h="3902075">
                  <a:moveTo>
                    <a:pt x="2364867" y="3864102"/>
                  </a:moveTo>
                  <a:lnTo>
                    <a:pt x="2288921" y="3825621"/>
                  </a:lnTo>
                  <a:lnTo>
                    <a:pt x="2288705" y="3857307"/>
                  </a:lnTo>
                  <a:lnTo>
                    <a:pt x="1305560" y="3851910"/>
                  </a:lnTo>
                  <a:lnTo>
                    <a:pt x="1305560" y="3864610"/>
                  </a:lnTo>
                  <a:lnTo>
                    <a:pt x="2288616" y="3870007"/>
                  </a:lnTo>
                  <a:lnTo>
                    <a:pt x="2301367" y="3870071"/>
                  </a:lnTo>
                  <a:lnTo>
                    <a:pt x="2352903" y="3870007"/>
                  </a:lnTo>
                  <a:lnTo>
                    <a:pt x="2364867" y="3864102"/>
                  </a:lnTo>
                  <a:close/>
                </a:path>
                <a:path w="2366010" h="3902075">
                  <a:moveTo>
                    <a:pt x="2365502" y="1856740"/>
                  </a:moveTo>
                  <a:lnTo>
                    <a:pt x="2352802" y="1850390"/>
                  </a:lnTo>
                  <a:lnTo>
                    <a:pt x="2289302" y="1818640"/>
                  </a:lnTo>
                  <a:lnTo>
                    <a:pt x="2289302" y="1850390"/>
                  </a:lnTo>
                  <a:lnTo>
                    <a:pt x="0" y="1850390"/>
                  </a:lnTo>
                  <a:lnTo>
                    <a:pt x="0" y="1863090"/>
                  </a:lnTo>
                  <a:lnTo>
                    <a:pt x="2289302" y="1863090"/>
                  </a:lnTo>
                  <a:lnTo>
                    <a:pt x="2289302" y="1894840"/>
                  </a:lnTo>
                  <a:lnTo>
                    <a:pt x="2352802" y="1863090"/>
                  </a:lnTo>
                  <a:lnTo>
                    <a:pt x="2365502" y="1856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9417" y="355346"/>
            <a:ext cx="4258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EVALUATION</a:t>
            </a:r>
            <a:r>
              <a:rPr spc="-285" dirty="0"/>
              <a:t> </a:t>
            </a:r>
            <a:r>
              <a:rPr spc="-170" dirty="0"/>
              <a:t>RESULTS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795779" y="1444371"/>
            <a:ext cx="2390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Times New Roman"/>
                <a:cs typeface="Times New Roman"/>
              </a:rPr>
              <a:t>Classification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Report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0925" y="3264153"/>
            <a:ext cx="13506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Times New Roman"/>
                <a:cs typeface="Times New Roman"/>
              </a:rPr>
              <a:t>ROC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Curve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777" y="5264403"/>
            <a:ext cx="3868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latin typeface="Times New Roman"/>
                <a:cs typeface="Times New Roman"/>
              </a:rPr>
              <a:t>Matthew’s </a:t>
            </a:r>
            <a:r>
              <a:rPr sz="2200" dirty="0">
                <a:latin typeface="Times New Roman"/>
                <a:cs typeface="Times New Roman"/>
              </a:rPr>
              <a:t>Correlation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Coefficient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794500"/>
            <a:ext cx="9979660" cy="63500"/>
          </a:xfrm>
          <a:custGeom>
            <a:avLst/>
            <a:gdLst/>
            <a:ahLst/>
            <a:cxnLst/>
            <a:rect l="l" t="t" r="r" b="b"/>
            <a:pathLst>
              <a:path w="9979660" h="63500">
                <a:moveTo>
                  <a:pt x="9979660" y="0"/>
                </a:moveTo>
                <a:lnTo>
                  <a:pt x="0" y="0"/>
                </a:lnTo>
                <a:lnTo>
                  <a:pt x="0" y="63500"/>
                </a:lnTo>
                <a:lnTo>
                  <a:pt x="9979660" y="63500"/>
                </a:lnTo>
                <a:lnTo>
                  <a:pt x="9979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979660" cy="6858000"/>
            <a:chOff x="0" y="0"/>
            <a:chExt cx="997966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979660" cy="6858000"/>
            </a:xfrm>
            <a:custGeom>
              <a:avLst/>
              <a:gdLst/>
              <a:ahLst/>
              <a:cxnLst/>
              <a:rect l="l" t="t" r="r" b="b"/>
              <a:pathLst>
                <a:path w="9979660" h="6858000">
                  <a:moveTo>
                    <a:pt x="997966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63500"/>
                  </a:lnTo>
                  <a:lnTo>
                    <a:pt x="0" y="6858000"/>
                  </a:lnTo>
                  <a:lnTo>
                    <a:pt x="68580" y="6858000"/>
                  </a:lnTo>
                  <a:lnTo>
                    <a:pt x="68580" y="63500"/>
                  </a:lnTo>
                  <a:lnTo>
                    <a:pt x="9979660" y="63500"/>
                  </a:lnTo>
                  <a:lnTo>
                    <a:pt x="9979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39352" y="4139335"/>
              <a:ext cx="111543" cy="2044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02170" y="4582916"/>
              <a:ext cx="185906" cy="1301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02989" y="4941546"/>
              <a:ext cx="176649" cy="174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450" y="2460561"/>
            <a:ext cx="42360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40" dirty="0"/>
              <a:t>THANK</a:t>
            </a:r>
            <a:r>
              <a:rPr sz="6000" spc="-795" dirty="0"/>
              <a:t> </a:t>
            </a:r>
            <a:r>
              <a:rPr sz="6000" spc="-210" dirty="0"/>
              <a:t>YOU</a:t>
            </a:r>
            <a:endParaRPr sz="6000"/>
          </a:p>
        </p:txBody>
      </p:sp>
      <p:sp>
        <p:nvSpPr>
          <p:cNvPr id="9" name="object 9"/>
          <p:cNvSpPr txBox="1"/>
          <p:nvPr/>
        </p:nvSpPr>
        <p:spPr>
          <a:xfrm>
            <a:off x="3191129" y="3976052"/>
            <a:ext cx="2335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Prathamesh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Mistry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0915" y="4111370"/>
            <a:ext cx="1257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+91</a:t>
            </a:r>
            <a:r>
              <a:rPr sz="1400" i="1" spc="-70" dirty="0">
                <a:latin typeface="Times New Roman"/>
                <a:cs typeface="Times New Roman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8450905341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0915" y="4501769"/>
            <a:ext cx="377253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  <a:hlinkClick r:id="rId5"/>
              </a:rPr>
              <a:t>mistryprathamesh@gmail.com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  <a:hlinkClick r:id="rId6"/>
              </a:rPr>
              <a:t>www.linkedin.com/in/prathamesh-mistry-a111071b4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7140" y="6357620"/>
            <a:ext cx="784860" cy="363220"/>
          </a:xfrm>
          <a:custGeom>
            <a:avLst/>
            <a:gdLst/>
            <a:ahLst/>
            <a:cxnLst/>
            <a:rect l="l" t="t" r="r" b="b"/>
            <a:pathLst>
              <a:path w="784859" h="363220">
                <a:moveTo>
                  <a:pt x="784859" y="0"/>
                </a:moveTo>
                <a:lnTo>
                  <a:pt x="0" y="0"/>
                </a:lnTo>
                <a:lnTo>
                  <a:pt x="0" y="363219"/>
                </a:lnTo>
                <a:lnTo>
                  <a:pt x="784859" y="363219"/>
                </a:lnTo>
                <a:lnTo>
                  <a:pt x="784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59" y="63498"/>
            <a:ext cx="9931400" cy="673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3476" y="4236402"/>
            <a:ext cx="54495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80" dirty="0">
                <a:solidFill>
                  <a:srgbClr val="FFFFFF"/>
                </a:solidFill>
              </a:rPr>
              <a:t>INTRODUCTION</a:t>
            </a:r>
            <a:endParaRPr sz="6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9659" y="0"/>
            <a:ext cx="2212340" cy="618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0990" y="1967801"/>
            <a:ext cx="4281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PROBLEM</a:t>
            </a:r>
            <a:r>
              <a:rPr spc="-325" dirty="0"/>
              <a:t> </a:t>
            </a:r>
            <a:r>
              <a:rPr spc="-195" dirty="0"/>
              <a:t>STATEMENT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71770" y="2700654"/>
            <a:ext cx="4371975" cy="104203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355600" algn="r">
              <a:lnSpc>
                <a:spcPct val="90200"/>
              </a:lnSpc>
              <a:spcBef>
                <a:spcPts val="310"/>
              </a:spcBef>
            </a:pPr>
            <a:r>
              <a:rPr sz="1800" i="1" spc="-90" dirty="0">
                <a:latin typeface="Times New Roman"/>
                <a:cs typeface="Times New Roman"/>
              </a:rPr>
              <a:t>We </a:t>
            </a:r>
            <a:r>
              <a:rPr sz="1800" i="1" dirty="0">
                <a:latin typeface="Times New Roman"/>
                <a:cs typeface="Times New Roman"/>
              </a:rPr>
              <a:t>have collaborated with a client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from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the  </a:t>
            </a:r>
            <a:r>
              <a:rPr sz="1800" i="1" spc="-25" dirty="0">
                <a:latin typeface="Times New Roman"/>
                <a:cs typeface="Times New Roman"/>
              </a:rPr>
              <a:t>Telecom </a:t>
            </a:r>
            <a:r>
              <a:rPr sz="1800" i="1" dirty="0">
                <a:latin typeface="Times New Roman"/>
                <a:cs typeface="Times New Roman"/>
              </a:rPr>
              <a:t>Industry that </a:t>
            </a:r>
            <a:r>
              <a:rPr sz="1800" i="1" spc="-10" dirty="0">
                <a:latin typeface="Times New Roman"/>
                <a:cs typeface="Times New Roman"/>
              </a:rPr>
              <a:t>provides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micro-credit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on  </a:t>
            </a:r>
            <a:r>
              <a:rPr sz="1800" i="1" spc="-5" dirty="0">
                <a:latin typeface="Times New Roman"/>
                <a:cs typeface="Times New Roman"/>
              </a:rPr>
              <a:t>mobile-balanced (main as well as data)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to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its  customers. The </a:t>
            </a:r>
            <a:r>
              <a:rPr sz="1800" i="1" dirty="0">
                <a:latin typeface="Times New Roman"/>
                <a:cs typeface="Times New Roman"/>
              </a:rPr>
              <a:t>company </a:t>
            </a:r>
            <a:r>
              <a:rPr sz="1800" i="1" spc="-10" dirty="0">
                <a:latin typeface="Times New Roman"/>
                <a:cs typeface="Times New Roman"/>
              </a:rPr>
              <a:t>provides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micro-credit.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6090" y="3726687"/>
            <a:ext cx="4084320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855"/>
              </a:lnSpc>
            </a:pPr>
            <a:r>
              <a:rPr sz="1800" i="1" dirty="0">
                <a:latin typeface="Times New Roman"/>
                <a:cs typeface="Times New Roman"/>
              </a:rPr>
              <a:t>to the </a:t>
            </a:r>
            <a:r>
              <a:rPr sz="1800" i="1" spc="-5" dirty="0">
                <a:latin typeface="Times New Roman"/>
                <a:cs typeface="Times New Roman"/>
              </a:rPr>
              <a:t>customers </a:t>
            </a:r>
            <a:r>
              <a:rPr sz="1800" i="1" dirty="0">
                <a:latin typeface="Times New Roman"/>
                <a:cs typeface="Times New Roman"/>
              </a:rPr>
              <a:t>which </a:t>
            </a:r>
            <a:r>
              <a:rPr sz="1800" i="1" spc="-5" dirty="0">
                <a:latin typeface="Times New Roman"/>
                <a:cs typeface="Times New Roman"/>
              </a:rPr>
              <a:t>is </a:t>
            </a:r>
            <a:r>
              <a:rPr sz="1800" i="1" dirty="0">
                <a:latin typeface="Times New Roman"/>
                <a:cs typeface="Times New Roman"/>
              </a:rPr>
              <a:t>to be paid within</a:t>
            </a:r>
            <a:r>
              <a:rPr sz="1800" i="1" spc="-7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algn="r">
              <a:lnSpc>
                <a:spcPts val="2050"/>
              </a:lnSpc>
            </a:pPr>
            <a:r>
              <a:rPr sz="1800" i="1" dirty="0">
                <a:latin typeface="Times New Roman"/>
                <a:cs typeface="Times New Roman"/>
              </a:rPr>
              <a:t>period of 5</a:t>
            </a:r>
            <a:r>
              <a:rPr sz="1800" i="1" spc="-1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Days.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3746500"/>
            <a:ext cx="8956040" cy="14630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3204" rIns="0" bIns="0" rtlCol="0">
            <a:spAutoFit/>
          </a:bodyPr>
          <a:lstStyle/>
          <a:p>
            <a:pPr marL="352425" marR="416559" indent="-2540" algn="ctr">
              <a:lnSpc>
                <a:spcPct val="90000"/>
              </a:lnSpc>
              <a:spcBef>
                <a:spcPts val="1914"/>
              </a:spcBef>
            </a:pPr>
            <a:r>
              <a:rPr sz="2500" spc="-100" dirty="0">
                <a:solidFill>
                  <a:srgbClr val="404040"/>
                </a:solidFill>
                <a:latin typeface="Times New Roman"/>
                <a:cs typeface="Times New Roman"/>
              </a:rPr>
              <a:t>We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have to build a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that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help the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client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to Loan-out  credit to those population who will be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able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pay back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Loan  back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within 5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Days, based </a:t>
            </a:r>
            <a:r>
              <a:rPr sz="2500" dirty="0">
                <a:solidFill>
                  <a:srgbClr val="404040"/>
                </a:solidFill>
                <a:latin typeface="Times New Roman"/>
                <a:cs typeface="Times New Roman"/>
              </a:rPr>
              <a:t>of the historical</a:t>
            </a:r>
            <a:r>
              <a:rPr sz="2500" spc="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799" y="1343660"/>
            <a:ext cx="7127240" cy="3934460"/>
          </a:xfrm>
          <a:custGeom>
            <a:avLst/>
            <a:gdLst/>
            <a:ahLst/>
            <a:cxnLst/>
            <a:rect l="l" t="t" r="r" b="b"/>
            <a:pathLst>
              <a:path w="7127240" h="3934460">
                <a:moveTo>
                  <a:pt x="7127240" y="0"/>
                </a:moveTo>
                <a:lnTo>
                  <a:pt x="0" y="0"/>
                </a:lnTo>
                <a:lnTo>
                  <a:pt x="0" y="3934460"/>
                </a:lnTo>
                <a:lnTo>
                  <a:pt x="7127240" y="3934460"/>
                </a:lnTo>
                <a:lnTo>
                  <a:pt x="712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417" y="355346"/>
            <a:ext cx="6249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ANALYTICAL </a:t>
            </a:r>
            <a:r>
              <a:rPr spc="-140" dirty="0"/>
              <a:t>PROBLEM</a:t>
            </a:r>
            <a:r>
              <a:rPr spc="-430" dirty="0"/>
              <a:t> </a:t>
            </a:r>
            <a:r>
              <a:rPr spc="-140" dirty="0"/>
              <a:t>FRAMING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440" y="1448434"/>
            <a:ext cx="4783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Times New Roman"/>
                <a:cs typeface="Times New Roman"/>
              </a:rPr>
              <a:t>General </a:t>
            </a:r>
            <a:r>
              <a:rPr sz="3200" spc="-5" dirty="0">
                <a:solidFill>
                  <a:srgbClr val="404040"/>
                </a:solidFill>
                <a:latin typeface="Times New Roman"/>
                <a:cs typeface="Times New Roman"/>
              </a:rPr>
              <a:t>Problem</a:t>
            </a:r>
            <a:r>
              <a:rPr sz="32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404040"/>
                </a:solidFill>
                <a:latin typeface="Times New Roman"/>
                <a:cs typeface="Times New Roman"/>
              </a:rPr>
              <a:t>Description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The Problem </a:t>
            </a:r>
            <a:r>
              <a:rPr spc="-5" dirty="0"/>
              <a:t>is </a:t>
            </a:r>
            <a:r>
              <a:rPr dirty="0"/>
              <a:t>of</a:t>
            </a:r>
            <a:r>
              <a:rPr spc="-5" dirty="0"/>
              <a:t> Classification.</a:t>
            </a:r>
          </a:p>
          <a:p>
            <a:pPr marL="279400" indent="-2667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The Data </a:t>
            </a:r>
            <a:r>
              <a:rPr spc="-5" dirty="0"/>
              <a:t>consists </a:t>
            </a:r>
            <a:r>
              <a:rPr dirty="0"/>
              <a:t>of 32 </a:t>
            </a:r>
            <a:r>
              <a:rPr spc="-5" dirty="0"/>
              <a:t>features </a:t>
            </a:r>
            <a:r>
              <a:rPr dirty="0"/>
              <a:t>in the</a:t>
            </a:r>
            <a:r>
              <a:rPr spc="-5" dirty="0"/>
              <a:t> </a:t>
            </a:r>
            <a:r>
              <a:rPr dirty="0"/>
              <a:t>dataset.</a:t>
            </a:r>
          </a:p>
          <a:p>
            <a:pPr marL="279400" indent="-2667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There are </a:t>
            </a:r>
            <a:r>
              <a:rPr spc="-5" dirty="0"/>
              <a:t>more </a:t>
            </a:r>
            <a:r>
              <a:rPr dirty="0"/>
              <a:t>than 200K </a:t>
            </a:r>
            <a:r>
              <a:rPr spc="-5" dirty="0"/>
              <a:t>samples </a:t>
            </a:r>
            <a:r>
              <a:rPr dirty="0"/>
              <a:t>in the</a:t>
            </a:r>
            <a:r>
              <a:rPr spc="-5" dirty="0"/>
              <a:t> dataset.</a:t>
            </a:r>
          </a:p>
          <a:p>
            <a:pPr marL="279400" indent="-2667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spc="-5" dirty="0"/>
              <a:t>All </a:t>
            </a:r>
            <a:r>
              <a:rPr dirty="0"/>
              <a:t>the Data </a:t>
            </a:r>
            <a:r>
              <a:rPr spc="-5" dirty="0"/>
              <a:t>is </a:t>
            </a:r>
            <a:r>
              <a:rPr dirty="0"/>
              <a:t>of </a:t>
            </a:r>
            <a:r>
              <a:rPr spc="-5" dirty="0"/>
              <a:t>numerical</a:t>
            </a:r>
            <a:r>
              <a:rPr spc="5" dirty="0"/>
              <a:t> </a:t>
            </a:r>
            <a:r>
              <a:rPr spc="-10" dirty="0"/>
              <a:t>datatype.</a:t>
            </a:r>
          </a:p>
          <a:p>
            <a:pPr marL="279400" indent="-2667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Use </a:t>
            </a:r>
            <a:r>
              <a:rPr spc="-5" dirty="0"/>
              <a:t>various algorithms </a:t>
            </a:r>
            <a:r>
              <a:rPr dirty="0"/>
              <a:t>to build up the</a:t>
            </a:r>
            <a:r>
              <a:rPr spc="25" dirty="0"/>
              <a:t> </a:t>
            </a:r>
            <a:r>
              <a:rPr spc="-5" dirty="0"/>
              <a:t>model.</a:t>
            </a:r>
          </a:p>
          <a:p>
            <a:pPr marL="279400" indent="-2667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The </a:t>
            </a:r>
            <a:r>
              <a:rPr spc="-10" dirty="0"/>
              <a:t>target </a:t>
            </a:r>
            <a:r>
              <a:rPr spc="-5" dirty="0"/>
              <a:t>classes </a:t>
            </a:r>
            <a:r>
              <a:rPr dirty="0"/>
              <a:t>are </a:t>
            </a:r>
            <a:r>
              <a:rPr spc="-5" dirty="0"/>
              <a:t>highly imbalance, imbalance </a:t>
            </a:r>
            <a:r>
              <a:rPr spc="-10" dirty="0"/>
              <a:t>must </a:t>
            </a:r>
            <a:r>
              <a:rPr dirty="0"/>
              <a:t>be</a:t>
            </a:r>
            <a:r>
              <a:rPr spc="160" dirty="0"/>
              <a:t> </a:t>
            </a:r>
            <a:r>
              <a:rPr dirty="0"/>
              <a:t>addressed.</a:t>
            </a:r>
          </a:p>
          <a:p>
            <a:pPr marL="279400" indent="-2667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dirty="0"/>
              <a:t>The </a:t>
            </a:r>
            <a:r>
              <a:rPr spc="-15" dirty="0"/>
              <a:t>target </a:t>
            </a:r>
            <a:r>
              <a:rPr dirty="0"/>
              <a:t>has 2 classes </a:t>
            </a:r>
            <a:r>
              <a:rPr spc="-40" dirty="0"/>
              <a:t>only, </a:t>
            </a:r>
            <a:r>
              <a:rPr dirty="0"/>
              <a:t>it is a binary </a:t>
            </a:r>
            <a:r>
              <a:rPr spc="-5" dirty="0"/>
              <a:t>classification</a:t>
            </a:r>
            <a:r>
              <a:rPr spc="120" dirty="0"/>
              <a:t> </a:t>
            </a:r>
            <a:r>
              <a:rPr spc="-5" dirty="0"/>
              <a:t>problem.</a:t>
            </a:r>
          </a:p>
          <a:p>
            <a:pPr marL="279400" marR="184785" indent="-266700">
              <a:lnSpc>
                <a:spcPts val="1960"/>
              </a:lnSpc>
              <a:spcBef>
                <a:spcPts val="1015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spc="-5" dirty="0"/>
              <a:t>As </a:t>
            </a:r>
            <a:r>
              <a:rPr dirty="0"/>
              <a:t>the </a:t>
            </a:r>
            <a:r>
              <a:rPr spc="-10" dirty="0"/>
              <a:t>target </a:t>
            </a:r>
            <a:r>
              <a:rPr dirty="0"/>
              <a:t>contains </a:t>
            </a:r>
            <a:r>
              <a:rPr spc="-5" dirty="0"/>
              <a:t>highly imbalance classes (85%-15%), </a:t>
            </a:r>
            <a:r>
              <a:rPr spc="-25" dirty="0"/>
              <a:t>we </a:t>
            </a:r>
            <a:r>
              <a:rPr spc="-10" dirty="0"/>
              <a:t>may  </a:t>
            </a:r>
            <a:r>
              <a:rPr spc="-5" dirty="0"/>
              <a:t>use AUC_ROC as </a:t>
            </a:r>
            <a:r>
              <a:rPr dirty="0"/>
              <a:t>out </a:t>
            </a:r>
            <a:r>
              <a:rPr spc="-5" dirty="0"/>
              <a:t>primary </a:t>
            </a:r>
            <a:r>
              <a:rPr dirty="0"/>
              <a:t>scoring and </a:t>
            </a:r>
            <a:r>
              <a:rPr spc="-5" dirty="0"/>
              <a:t>evaluation</a:t>
            </a:r>
            <a:r>
              <a:rPr spc="-70" dirty="0"/>
              <a:t> </a:t>
            </a:r>
            <a:r>
              <a:rPr spc="-5" dirty="0"/>
              <a:t>metric.</a:t>
            </a:r>
          </a:p>
        </p:txBody>
      </p:sp>
      <p:sp>
        <p:nvSpPr>
          <p:cNvPr id="6" name="object 6"/>
          <p:cNvSpPr/>
          <p:nvPr/>
        </p:nvSpPr>
        <p:spPr>
          <a:xfrm>
            <a:off x="7559040" y="1346200"/>
            <a:ext cx="3738879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79660" cy="6858000"/>
            <a:chOff x="0" y="0"/>
            <a:chExt cx="9979660" cy="6858000"/>
          </a:xfrm>
        </p:grpSpPr>
        <p:sp>
          <p:nvSpPr>
            <p:cNvPr id="3" name="object 3"/>
            <p:cNvSpPr/>
            <p:nvPr/>
          </p:nvSpPr>
          <p:spPr>
            <a:xfrm>
              <a:off x="431799" y="1927860"/>
              <a:ext cx="4297680" cy="41960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8999" y="2392679"/>
              <a:ext cx="3383279" cy="3383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9" y="2392679"/>
              <a:ext cx="1620520" cy="140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4841" y="2717723"/>
              <a:ext cx="2732405" cy="2733040"/>
            </a:xfrm>
            <a:custGeom>
              <a:avLst/>
              <a:gdLst/>
              <a:ahLst/>
              <a:cxnLst/>
              <a:rect l="l" t="t" r="r" b="b"/>
              <a:pathLst>
                <a:path w="2732404" h="2733040">
                  <a:moveTo>
                    <a:pt x="1364608" y="0"/>
                  </a:moveTo>
                  <a:lnTo>
                    <a:pt x="1315451" y="936"/>
                  </a:lnTo>
                  <a:lnTo>
                    <a:pt x="1266505" y="3631"/>
                  </a:lnTo>
                  <a:lnTo>
                    <a:pt x="1217812" y="8069"/>
                  </a:lnTo>
                  <a:lnTo>
                    <a:pt x="1169416" y="14232"/>
                  </a:lnTo>
                  <a:lnTo>
                    <a:pt x="1121361" y="22104"/>
                  </a:lnTo>
                  <a:lnTo>
                    <a:pt x="1073690" y="31670"/>
                  </a:lnTo>
                  <a:lnTo>
                    <a:pt x="1026448" y="42912"/>
                  </a:lnTo>
                  <a:lnTo>
                    <a:pt x="979676" y="55814"/>
                  </a:lnTo>
                  <a:lnTo>
                    <a:pt x="933420" y="70359"/>
                  </a:lnTo>
                  <a:lnTo>
                    <a:pt x="887722" y="86531"/>
                  </a:lnTo>
                  <a:lnTo>
                    <a:pt x="842626" y="104315"/>
                  </a:lnTo>
                  <a:lnTo>
                    <a:pt x="798177" y="123692"/>
                  </a:lnTo>
                  <a:lnTo>
                    <a:pt x="754416" y="144647"/>
                  </a:lnTo>
                  <a:lnTo>
                    <a:pt x="711389" y="167163"/>
                  </a:lnTo>
                  <a:lnTo>
                    <a:pt x="669138" y="191223"/>
                  </a:lnTo>
                  <a:lnTo>
                    <a:pt x="627707" y="216812"/>
                  </a:lnTo>
                  <a:lnTo>
                    <a:pt x="587140" y="243913"/>
                  </a:lnTo>
                  <a:lnTo>
                    <a:pt x="547480" y="272510"/>
                  </a:lnTo>
                  <a:lnTo>
                    <a:pt x="508771" y="302585"/>
                  </a:lnTo>
                  <a:lnTo>
                    <a:pt x="471056" y="334123"/>
                  </a:lnTo>
                  <a:lnTo>
                    <a:pt x="434380" y="367106"/>
                  </a:lnTo>
                  <a:lnTo>
                    <a:pt x="399861" y="400422"/>
                  </a:lnTo>
                  <a:lnTo>
                    <a:pt x="366761" y="434651"/>
                  </a:lnTo>
                  <a:lnTo>
                    <a:pt x="335081" y="469753"/>
                  </a:lnTo>
                  <a:lnTo>
                    <a:pt x="304821" y="505691"/>
                  </a:lnTo>
                  <a:lnTo>
                    <a:pt x="275984" y="542427"/>
                  </a:lnTo>
                  <a:lnTo>
                    <a:pt x="248571" y="579922"/>
                  </a:lnTo>
                  <a:lnTo>
                    <a:pt x="222583" y="618138"/>
                  </a:lnTo>
                  <a:lnTo>
                    <a:pt x="198021" y="657036"/>
                  </a:lnTo>
                  <a:lnTo>
                    <a:pt x="174887" y="696579"/>
                  </a:lnTo>
                  <a:lnTo>
                    <a:pt x="153181" y="736727"/>
                  </a:lnTo>
                  <a:lnTo>
                    <a:pt x="132907" y="777443"/>
                  </a:lnTo>
                  <a:lnTo>
                    <a:pt x="114064" y="818689"/>
                  </a:lnTo>
                  <a:lnTo>
                    <a:pt x="96654" y="860425"/>
                  </a:lnTo>
                  <a:lnTo>
                    <a:pt x="80678" y="902615"/>
                  </a:lnTo>
                  <a:lnTo>
                    <a:pt x="66138" y="945218"/>
                  </a:lnTo>
                  <a:lnTo>
                    <a:pt x="53035" y="988198"/>
                  </a:lnTo>
                  <a:lnTo>
                    <a:pt x="41371" y="1031516"/>
                  </a:lnTo>
                  <a:lnTo>
                    <a:pt x="31146" y="1075133"/>
                  </a:lnTo>
                  <a:lnTo>
                    <a:pt x="22363" y="1119011"/>
                  </a:lnTo>
                  <a:lnTo>
                    <a:pt x="15022" y="1163113"/>
                  </a:lnTo>
                  <a:lnTo>
                    <a:pt x="9124" y="1207399"/>
                  </a:lnTo>
                  <a:lnTo>
                    <a:pt x="4672" y="1251831"/>
                  </a:lnTo>
                  <a:lnTo>
                    <a:pt x="1666" y="1296371"/>
                  </a:lnTo>
                  <a:lnTo>
                    <a:pt x="108" y="1340981"/>
                  </a:lnTo>
                  <a:lnTo>
                    <a:pt x="0" y="1385622"/>
                  </a:lnTo>
                  <a:lnTo>
                    <a:pt x="1341" y="1430256"/>
                  </a:lnTo>
                  <a:lnTo>
                    <a:pt x="4134" y="1474846"/>
                  </a:lnTo>
                  <a:lnTo>
                    <a:pt x="8381" y="1519351"/>
                  </a:lnTo>
                  <a:lnTo>
                    <a:pt x="14082" y="1563735"/>
                  </a:lnTo>
                  <a:lnTo>
                    <a:pt x="21239" y="1607958"/>
                  </a:lnTo>
                  <a:lnTo>
                    <a:pt x="29853" y="1651984"/>
                  </a:lnTo>
                  <a:lnTo>
                    <a:pt x="39925" y="1695772"/>
                  </a:lnTo>
                  <a:lnTo>
                    <a:pt x="51458" y="1739285"/>
                  </a:lnTo>
                  <a:lnTo>
                    <a:pt x="64451" y="1782485"/>
                  </a:lnTo>
                  <a:lnTo>
                    <a:pt x="78907" y="1825334"/>
                  </a:lnTo>
                  <a:lnTo>
                    <a:pt x="94827" y="1867792"/>
                  </a:lnTo>
                  <a:lnTo>
                    <a:pt x="112212" y="1909822"/>
                  </a:lnTo>
                  <a:lnTo>
                    <a:pt x="131064" y="1951386"/>
                  </a:lnTo>
                  <a:lnTo>
                    <a:pt x="151383" y="1992444"/>
                  </a:lnTo>
                  <a:lnTo>
                    <a:pt x="173172" y="2032960"/>
                  </a:lnTo>
                  <a:lnTo>
                    <a:pt x="196431" y="2072894"/>
                  </a:lnTo>
                  <a:lnTo>
                    <a:pt x="221162" y="2112208"/>
                  </a:lnTo>
                  <a:lnTo>
                    <a:pt x="247366" y="2150864"/>
                  </a:lnTo>
                  <a:lnTo>
                    <a:pt x="275045" y="2188824"/>
                  </a:lnTo>
                  <a:lnTo>
                    <a:pt x="304200" y="2226049"/>
                  </a:lnTo>
                  <a:lnTo>
                    <a:pt x="334832" y="2262501"/>
                  </a:lnTo>
                  <a:lnTo>
                    <a:pt x="366943" y="2298141"/>
                  </a:lnTo>
                  <a:lnTo>
                    <a:pt x="400259" y="2332663"/>
                  </a:lnTo>
                  <a:lnTo>
                    <a:pt x="434487" y="2365766"/>
                  </a:lnTo>
                  <a:lnTo>
                    <a:pt x="469589" y="2397448"/>
                  </a:lnTo>
                  <a:lnTo>
                    <a:pt x="505528" y="2427710"/>
                  </a:lnTo>
                  <a:lnTo>
                    <a:pt x="542263" y="2456549"/>
                  </a:lnTo>
                  <a:lnTo>
                    <a:pt x="579758" y="2483964"/>
                  </a:lnTo>
                  <a:lnTo>
                    <a:pt x="617974" y="2509954"/>
                  </a:lnTo>
                  <a:lnTo>
                    <a:pt x="656872" y="2534517"/>
                  </a:lnTo>
                  <a:lnTo>
                    <a:pt x="696415" y="2557652"/>
                  </a:lnTo>
                  <a:lnTo>
                    <a:pt x="736564" y="2579358"/>
                  </a:lnTo>
                  <a:lnTo>
                    <a:pt x="777280" y="2599633"/>
                  </a:lnTo>
                  <a:lnTo>
                    <a:pt x="818525" y="2618477"/>
                  </a:lnTo>
                  <a:lnTo>
                    <a:pt x="860262" y="2635887"/>
                  </a:lnTo>
                  <a:lnTo>
                    <a:pt x="902451" y="2651863"/>
                  </a:lnTo>
                  <a:lnTo>
                    <a:pt x="945055" y="2666403"/>
                  </a:lnTo>
                  <a:lnTo>
                    <a:pt x="988035" y="2679505"/>
                  </a:lnTo>
                  <a:lnTo>
                    <a:pt x="1031352" y="2691169"/>
                  </a:lnTo>
                  <a:lnTo>
                    <a:pt x="1074969" y="2701393"/>
                  </a:lnTo>
                  <a:lnTo>
                    <a:pt x="1118848" y="2710176"/>
                  </a:lnTo>
                  <a:lnTo>
                    <a:pt x="1162949" y="2717517"/>
                  </a:lnTo>
                  <a:lnTo>
                    <a:pt x="1207235" y="2723413"/>
                  </a:lnTo>
                  <a:lnTo>
                    <a:pt x="1251667" y="2727864"/>
                  </a:lnTo>
                  <a:lnTo>
                    <a:pt x="1296207" y="2730869"/>
                  </a:lnTo>
                  <a:lnTo>
                    <a:pt x="1340817" y="2732426"/>
                  </a:lnTo>
                  <a:lnTo>
                    <a:pt x="1385458" y="2732534"/>
                  </a:lnTo>
                  <a:lnTo>
                    <a:pt x="1430093" y="2731191"/>
                  </a:lnTo>
                  <a:lnTo>
                    <a:pt x="1474682" y="2728397"/>
                  </a:lnTo>
                  <a:lnTo>
                    <a:pt x="1519187" y="2724149"/>
                  </a:lnTo>
                  <a:lnTo>
                    <a:pt x="1563571" y="2718447"/>
                  </a:lnTo>
                  <a:lnTo>
                    <a:pt x="1607795" y="2711289"/>
                  </a:lnTo>
                  <a:lnTo>
                    <a:pt x="1651820" y="2702674"/>
                  </a:lnTo>
                  <a:lnTo>
                    <a:pt x="1695608" y="2692600"/>
                  </a:lnTo>
                  <a:lnTo>
                    <a:pt x="1739122" y="2681067"/>
                  </a:lnTo>
                  <a:lnTo>
                    <a:pt x="1782322" y="2668073"/>
                  </a:lnTo>
                  <a:lnTo>
                    <a:pt x="1825170" y="2653616"/>
                  </a:lnTo>
                  <a:lnTo>
                    <a:pt x="1867628" y="2637695"/>
                  </a:lnTo>
                  <a:lnTo>
                    <a:pt x="1909658" y="2620309"/>
                  </a:lnTo>
                  <a:lnTo>
                    <a:pt x="1951222" y="2601457"/>
                  </a:lnTo>
                  <a:lnTo>
                    <a:pt x="1992281" y="2581137"/>
                  </a:lnTo>
                  <a:lnTo>
                    <a:pt x="2032796" y="2559348"/>
                  </a:lnTo>
                  <a:lnTo>
                    <a:pt x="2072730" y="2536088"/>
                  </a:lnTo>
                  <a:lnTo>
                    <a:pt x="2112044" y="2511357"/>
                  </a:lnTo>
                  <a:lnTo>
                    <a:pt x="2150700" y="2485153"/>
                  </a:lnTo>
                  <a:lnTo>
                    <a:pt x="2188660" y="2457474"/>
                  </a:lnTo>
                  <a:lnTo>
                    <a:pt x="2225885" y="2428320"/>
                  </a:lnTo>
                  <a:lnTo>
                    <a:pt x="2262337" y="2397688"/>
                  </a:lnTo>
                  <a:lnTo>
                    <a:pt x="2297978" y="2365578"/>
                  </a:lnTo>
                  <a:lnTo>
                    <a:pt x="2332499" y="2332262"/>
                  </a:lnTo>
                  <a:lnTo>
                    <a:pt x="2365602" y="2298034"/>
                  </a:lnTo>
                  <a:lnTo>
                    <a:pt x="2397286" y="2262931"/>
                  </a:lnTo>
                  <a:lnTo>
                    <a:pt x="2427548" y="2226993"/>
                  </a:lnTo>
                  <a:lnTo>
                    <a:pt x="2456388" y="2190257"/>
                  </a:lnTo>
                  <a:lnTo>
                    <a:pt x="2483804" y="2152762"/>
                  </a:lnTo>
                  <a:lnTo>
                    <a:pt x="2509795" y="2114547"/>
                  </a:lnTo>
                  <a:lnTo>
                    <a:pt x="2534360" y="2075648"/>
                  </a:lnTo>
                  <a:lnTo>
                    <a:pt x="2557496" y="2036106"/>
                  </a:lnTo>
                  <a:lnTo>
                    <a:pt x="2579204" y="1995957"/>
                  </a:lnTo>
                  <a:lnTo>
                    <a:pt x="2599481" y="1955241"/>
                  </a:lnTo>
                  <a:lnTo>
                    <a:pt x="2618326" y="1913996"/>
                  </a:lnTo>
                  <a:lnTo>
                    <a:pt x="2635738" y="1872259"/>
                  </a:lnTo>
                  <a:lnTo>
                    <a:pt x="2651716" y="1830070"/>
                  </a:lnTo>
                  <a:lnTo>
                    <a:pt x="2666257" y="1787466"/>
                  </a:lnTo>
                  <a:lnTo>
                    <a:pt x="2679362" y="1744486"/>
                  </a:lnTo>
                  <a:lnTo>
                    <a:pt x="2691028" y="1701169"/>
                  </a:lnTo>
                  <a:lnTo>
                    <a:pt x="2701254" y="1657551"/>
                  </a:lnTo>
                  <a:lnTo>
                    <a:pt x="2710038" y="1613673"/>
                  </a:lnTo>
                  <a:lnTo>
                    <a:pt x="2717381" y="1569572"/>
                  </a:lnTo>
                  <a:lnTo>
                    <a:pt x="2723279" y="1525286"/>
                  </a:lnTo>
                  <a:lnTo>
                    <a:pt x="2727732" y="1480854"/>
                  </a:lnTo>
                  <a:lnTo>
                    <a:pt x="2730738" y="1436313"/>
                  </a:lnTo>
                  <a:lnTo>
                    <a:pt x="2732297" y="1391704"/>
                  </a:lnTo>
                  <a:lnTo>
                    <a:pt x="2732406" y="1347062"/>
                  </a:lnTo>
                  <a:lnTo>
                    <a:pt x="2731064" y="1302428"/>
                  </a:lnTo>
                  <a:lnTo>
                    <a:pt x="2728271" y="1257839"/>
                  </a:lnTo>
                  <a:lnTo>
                    <a:pt x="2724024" y="1213333"/>
                  </a:lnTo>
                  <a:lnTo>
                    <a:pt x="2718322" y="1168950"/>
                  </a:lnTo>
                  <a:lnTo>
                    <a:pt x="2711165" y="1124726"/>
                  </a:lnTo>
                  <a:lnTo>
                    <a:pt x="2702550" y="1080701"/>
                  </a:lnTo>
                  <a:lnTo>
                    <a:pt x="2692476" y="1036913"/>
                  </a:lnTo>
                  <a:lnTo>
                    <a:pt x="2680942" y="993399"/>
                  </a:lnTo>
                  <a:lnTo>
                    <a:pt x="2667947" y="950199"/>
                  </a:lnTo>
                  <a:lnTo>
                    <a:pt x="2653490" y="907351"/>
                  </a:lnTo>
                  <a:lnTo>
                    <a:pt x="2637568" y="864893"/>
                  </a:lnTo>
                  <a:lnTo>
                    <a:pt x="2620181" y="822862"/>
                  </a:lnTo>
                  <a:lnTo>
                    <a:pt x="2601327" y="781299"/>
                  </a:lnTo>
                  <a:lnTo>
                    <a:pt x="2581004" y="740240"/>
                  </a:lnTo>
                  <a:lnTo>
                    <a:pt x="2559213" y="699725"/>
                  </a:lnTo>
                  <a:lnTo>
                    <a:pt x="2535950" y="659791"/>
                  </a:lnTo>
                  <a:lnTo>
                    <a:pt x="2511216" y="620477"/>
                  </a:lnTo>
                  <a:lnTo>
                    <a:pt x="2485008" y="581821"/>
                  </a:lnTo>
                  <a:lnTo>
                    <a:pt x="2457325" y="543861"/>
                  </a:lnTo>
                  <a:lnTo>
                    <a:pt x="2428166" y="506636"/>
                  </a:lnTo>
                  <a:lnTo>
                    <a:pt x="2397530" y="470184"/>
                  </a:lnTo>
                  <a:lnTo>
                    <a:pt x="2365415" y="434543"/>
                  </a:lnTo>
                  <a:lnTo>
                    <a:pt x="2015657" y="760679"/>
                  </a:lnTo>
                  <a:lnTo>
                    <a:pt x="2048927" y="798432"/>
                  </a:lnTo>
                  <a:lnTo>
                    <a:pt x="2079859" y="837813"/>
                  </a:lnTo>
                  <a:lnTo>
                    <a:pt x="2108412" y="878712"/>
                  </a:lnTo>
                  <a:lnTo>
                    <a:pt x="2134544" y="921019"/>
                  </a:lnTo>
                  <a:lnTo>
                    <a:pt x="2158216" y="964624"/>
                  </a:lnTo>
                  <a:lnTo>
                    <a:pt x="2179385" y="1009417"/>
                  </a:lnTo>
                  <a:lnTo>
                    <a:pt x="2198013" y="1055287"/>
                  </a:lnTo>
                  <a:lnTo>
                    <a:pt x="2214056" y="1102126"/>
                  </a:lnTo>
                  <a:lnTo>
                    <a:pt x="2227476" y="1149823"/>
                  </a:lnTo>
                  <a:lnTo>
                    <a:pt x="2238231" y="1198268"/>
                  </a:lnTo>
                  <a:lnTo>
                    <a:pt x="2246279" y="1247351"/>
                  </a:lnTo>
                  <a:lnTo>
                    <a:pt x="2251581" y="1296963"/>
                  </a:lnTo>
                  <a:lnTo>
                    <a:pt x="2254095" y="1346992"/>
                  </a:lnTo>
                  <a:lnTo>
                    <a:pt x="2253782" y="1397330"/>
                  </a:lnTo>
                  <a:lnTo>
                    <a:pt x="2250765" y="1445985"/>
                  </a:lnTo>
                  <a:lnTo>
                    <a:pt x="2245192" y="1493863"/>
                  </a:lnTo>
                  <a:lnTo>
                    <a:pt x="2237131" y="1540898"/>
                  </a:lnTo>
                  <a:lnTo>
                    <a:pt x="2226653" y="1587026"/>
                  </a:lnTo>
                  <a:lnTo>
                    <a:pt x="2213828" y="1632180"/>
                  </a:lnTo>
                  <a:lnTo>
                    <a:pt x="2198726" y="1676296"/>
                  </a:lnTo>
                  <a:lnTo>
                    <a:pt x="2181416" y="1719309"/>
                  </a:lnTo>
                  <a:lnTo>
                    <a:pt x="2161970" y="1761153"/>
                  </a:lnTo>
                  <a:lnTo>
                    <a:pt x="2140457" y="1801763"/>
                  </a:lnTo>
                  <a:lnTo>
                    <a:pt x="2116946" y="1841073"/>
                  </a:lnTo>
                  <a:lnTo>
                    <a:pt x="2091509" y="1879019"/>
                  </a:lnTo>
                  <a:lnTo>
                    <a:pt x="2064214" y="1915535"/>
                  </a:lnTo>
                  <a:lnTo>
                    <a:pt x="2035133" y="1950556"/>
                  </a:lnTo>
                  <a:lnTo>
                    <a:pt x="2004334" y="1984017"/>
                  </a:lnTo>
                  <a:lnTo>
                    <a:pt x="1971889" y="2015852"/>
                  </a:lnTo>
                  <a:lnTo>
                    <a:pt x="1937867" y="2045996"/>
                  </a:lnTo>
                  <a:lnTo>
                    <a:pt x="1902338" y="2074385"/>
                  </a:lnTo>
                  <a:lnTo>
                    <a:pt x="1865372" y="2100952"/>
                  </a:lnTo>
                  <a:lnTo>
                    <a:pt x="1827039" y="2125632"/>
                  </a:lnTo>
                  <a:lnTo>
                    <a:pt x="1787409" y="2148361"/>
                  </a:lnTo>
                  <a:lnTo>
                    <a:pt x="1746553" y="2169073"/>
                  </a:lnTo>
                  <a:lnTo>
                    <a:pt x="1704540" y="2187702"/>
                  </a:lnTo>
                  <a:lnTo>
                    <a:pt x="1661439" y="2204184"/>
                  </a:lnTo>
                  <a:lnTo>
                    <a:pt x="1617323" y="2218453"/>
                  </a:lnTo>
                  <a:lnTo>
                    <a:pt x="1572259" y="2230444"/>
                  </a:lnTo>
                  <a:lnTo>
                    <a:pt x="1526319" y="2240092"/>
                  </a:lnTo>
                  <a:lnTo>
                    <a:pt x="1479572" y="2247331"/>
                  </a:lnTo>
                  <a:lnTo>
                    <a:pt x="1432088" y="2252097"/>
                  </a:lnTo>
                  <a:lnTo>
                    <a:pt x="1383938" y="2254323"/>
                  </a:lnTo>
                  <a:lnTo>
                    <a:pt x="1335191" y="2253945"/>
                  </a:lnTo>
                  <a:lnTo>
                    <a:pt x="1286535" y="2250929"/>
                  </a:lnTo>
                  <a:lnTo>
                    <a:pt x="1238658" y="2245355"/>
                  </a:lnTo>
                  <a:lnTo>
                    <a:pt x="1191622" y="2237294"/>
                  </a:lnTo>
                  <a:lnTo>
                    <a:pt x="1145495" y="2226816"/>
                  </a:lnTo>
                  <a:lnTo>
                    <a:pt x="1100341" y="2213991"/>
                  </a:lnTo>
                  <a:lnTo>
                    <a:pt x="1056224" y="2198889"/>
                  </a:lnTo>
                  <a:lnTo>
                    <a:pt x="1013212" y="2181580"/>
                  </a:lnTo>
                  <a:lnTo>
                    <a:pt x="971368" y="2162134"/>
                  </a:lnTo>
                  <a:lnTo>
                    <a:pt x="930758" y="2140620"/>
                  </a:lnTo>
                  <a:lnTo>
                    <a:pt x="891448" y="2117110"/>
                  </a:lnTo>
                  <a:lnTo>
                    <a:pt x="853502" y="2091672"/>
                  </a:lnTo>
                  <a:lnTo>
                    <a:pt x="816986" y="2064378"/>
                  </a:lnTo>
                  <a:lnTo>
                    <a:pt x="781965" y="2035297"/>
                  </a:lnTo>
                  <a:lnTo>
                    <a:pt x="748504" y="2004498"/>
                  </a:lnTo>
                  <a:lnTo>
                    <a:pt x="716669" y="1972053"/>
                  </a:lnTo>
                  <a:lnTo>
                    <a:pt x="686524" y="1938031"/>
                  </a:lnTo>
                  <a:lnTo>
                    <a:pt x="658136" y="1902502"/>
                  </a:lnTo>
                  <a:lnTo>
                    <a:pt x="631569" y="1865536"/>
                  </a:lnTo>
                  <a:lnTo>
                    <a:pt x="606888" y="1827203"/>
                  </a:lnTo>
                  <a:lnTo>
                    <a:pt x="584160" y="1787573"/>
                  </a:lnTo>
                  <a:lnTo>
                    <a:pt x="563448" y="1746717"/>
                  </a:lnTo>
                  <a:lnTo>
                    <a:pt x="544818" y="1704703"/>
                  </a:lnTo>
                  <a:lnTo>
                    <a:pt x="528337" y="1661603"/>
                  </a:lnTo>
                  <a:lnTo>
                    <a:pt x="514067" y="1617486"/>
                  </a:lnTo>
                  <a:lnTo>
                    <a:pt x="502076" y="1572423"/>
                  </a:lnTo>
                  <a:lnTo>
                    <a:pt x="492429" y="1526482"/>
                  </a:lnTo>
                  <a:lnTo>
                    <a:pt x="485189" y="1479735"/>
                  </a:lnTo>
                  <a:lnTo>
                    <a:pt x="480424" y="1432252"/>
                  </a:lnTo>
                  <a:lnTo>
                    <a:pt x="478198" y="1384101"/>
                  </a:lnTo>
                  <a:lnTo>
                    <a:pt x="478576" y="1335354"/>
                  </a:lnTo>
                  <a:lnTo>
                    <a:pt x="481592" y="1286699"/>
                  </a:lnTo>
                  <a:lnTo>
                    <a:pt x="487166" y="1238820"/>
                  </a:lnTo>
                  <a:lnTo>
                    <a:pt x="495226" y="1191783"/>
                  </a:lnTo>
                  <a:lnTo>
                    <a:pt x="505704" y="1145653"/>
                  </a:lnTo>
                  <a:lnTo>
                    <a:pt x="518529" y="1100495"/>
                  </a:lnTo>
                  <a:lnTo>
                    <a:pt x="533632" y="1056376"/>
                  </a:lnTo>
                  <a:lnTo>
                    <a:pt x="550941" y="1013360"/>
                  </a:lnTo>
                  <a:lnTo>
                    <a:pt x="570387" y="971512"/>
                  </a:lnTo>
                  <a:lnTo>
                    <a:pt x="591901" y="930898"/>
                  </a:lnTo>
                  <a:lnTo>
                    <a:pt x="615411" y="891583"/>
                  </a:lnTo>
                  <a:lnTo>
                    <a:pt x="640848" y="853633"/>
                  </a:lnTo>
                  <a:lnTo>
                    <a:pt x="668143" y="817113"/>
                  </a:lnTo>
                  <a:lnTo>
                    <a:pt x="697224" y="782088"/>
                  </a:lnTo>
                  <a:lnTo>
                    <a:pt x="728023" y="748623"/>
                  </a:lnTo>
                  <a:lnTo>
                    <a:pt x="760468" y="716785"/>
                  </a:lnTo>
                  <a:lnTo>
                    <a:pt x="794490" y="686637"/>
                  </a:lnTo>
                  <a:lnTo>
                    <a:pt x="830019" y="658247"/>
                  </a:lnTo>
                  <a:lnTo>
                    <a:pt x="866985" y="631678"/>
                  </a:lnTo>
                  <a:lnTo>
                    <a:pt x="905318" y="606996"/>
                  </a:lnTo>
                  <a:lnTo>
                    <a:pt x="944948" y="584267"/>
                  </a:lnTo>
                  <a:lnTo>
                    <a:pt x="985804" y="563556"/>
                  </a:lnTo>
                  <a:lnTo>
                    <a:pt x="1027818" y="544927"/>
                  </a:lnTo>
                  <a:lnTo>
                    <a:pt x="1070918" y="528448"/>
                  </a:lnTo>
                  <a:lnTo>
                    <a:pt x="1115035" y="514182"/>
                  </a:lnTo>
                  <a:lnTo>
                    <a:pt x="1160098" y="502196"/>
                  </a:lnTo>
                  <a:lnTo>
                    <a:pt x="1206038" y="492554"/>
                  </a:lnTo>
                  <a:lnTo>
                    <a:pt x="1252785" y="485322"/>
                  </a:lnTo>
                  <a:lnTo>
                    <a:pt x="1300269" y="480566"/>
                  </a:lnTo>
                  <a:lnTo>
                    <a:pt x="1348420" y="478349"/>
                  </a:lnTo>
                  <a:lnTo>
                    <a:pt x="1397167" y="478739"/>
                  </a:lnTo>
                  <a:lnTo>
                    <a:pt x="1413931" y="838"/>
                  </a:lnTo>
                  <a:lnTo>
                    <a:pt x="136460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4841" y="2717723"/>
              <a:ext cx="2732405" cy="2733040"/>
            </a:xfrm>
            <a:custGeom>
              <a:avLst/>
              <a:gdLst/>
              <a:ahLst/>
              <a:cxnLst/>
              <a:rect l="l" t="t" r="r" b="b"/>
              <a:pathLst>
                <a:path w="2732404" h="2733040">
                  <a:moveTo>
                    <a:pt x="2365415" y="434543"/>
                  </a:moveTo>
                  <a:lnTo>
                    <a:pt x="2397530" y="470184"/>
                  </a:lnTo>
                  <a:lnTo>
                    <a:pt x="2428166" y="506636"/>
                  </a:lnTo>
                  <a:lnTo>
                    <a:pt x="2457325" y="543861"/>
                  </a:lnTo>
                  <a:lnTo>
                    <a:pt x="2485008" y="581821"/>
                  </a:lnTo>
                  <a:lnTo>
                    <a:pt x="2511216" y="620477"/>
                  </a:lnTo>
                  <a:lnTo>
                    <a:pt x="2535950" y="659791"/>
                  </a:lnTo>
                  <a:lnTo>
                    <a:pt x="2559213" y="699725"/>
                  </a:lnTo>
                  <a:lnTo>
                    <a:pt x="2581004" y="740240"/>
                  </a:lnTo>
                  <a:lnTo>
                    <a:pt x="2601327" y="781299"/>
                  </a:lnTo>
                  <a:lnTo>
                    <a:pt x="2620181" y="822862"/>
                  </a:lnTo>
                  <a:lnTo>
                    <a:pt x="2637568" y="864893"/>
                  </a:lnTo>
                  <a:lnTo>
                    <a:pt x="2653490" y="907351"/>
                  </a:lnTo>
                  <a:lnTo>
                    <a:pt x="2667947" y="950199"/>
                  </a:lnTo>
                  <a:lnTo>
                    <a:pt x="2680942" y="993399"/>
                  </a:lnTo>
                  <a:lnTo>
                    <a:pt x="2692476" y="1036913"/>
                  </a:lnTo>
                  <a:lnTo>
                    <a:pt x="2702550" y="1080701"/>
                  </a:lnTo>
                  <a:lnTo>
                    <a:pt x="2711165" y="1124726"/>
                  </a:lnTo>
                  <a:lnTo>
                    <a:pt x="2718322" y="1168950"/>
                  </a:lnTo>
                  <a:lnTo>
                    <a:pt x="2724024" y="1213333"/>
                  </a:lnTo>
                  <a:lnTo>
                    <a:pt x="2728271" y="1257839"/>
                  </a:lnTo>
                  <a:lnTo>
                    <a:pt x="2731064" y="1302428"/>
                  </a:lnTo>
                  <a:lnTo>
                    <a:pt x="2732406" y="1347062"/>
                  </a:lnTo>
                  <a:lnTo>
                    <a:pt x="2732297" y="1391704"/>
                  </a:lnTo>
                  <a:lnTo>
                    <a:pt x="2730738" y="1436313"/>
                  </a:lnTo>
                  <a:lnTo>
                    <a:pt x="2727732" y="1480854"/>
                  </a:lnTo>
                  <a:lnTo>
                    <a:pt x="2723279" y="1525286"/>
                  </a:lnTo>
                  <a:lnTo>
                    <a:pt x="2717381" y="1569572"/>
                  </a:lnTo>
                  <a:lnTo>
                    <a:pt x="2710038" y="1613673"/>
                  </a:lnTo>
                  <a:lnTo>
                    <a:pt x="2701254" y="1657551"/>
                  </a:lnTo>
                  <a:lnTo>
                    <a:pt x="2691028" y="1701169"/>
                  </a:lnTo>
                  <a:lnTo>
                    <a:pt x="2679362" y="1744486"/>
                  </a:lnTo>
                  <a:lnTo>
                    <a:pt x="2666257" y="1787466"/>
                  </a:lnTo>
                  <a:lnTo>
                    <a:pt x="2651716" y="1830070"/>
                  </a:lnTo>
                  <a:lnTo>
                    <a:pt x="2635738" y="1872259"/>
                  </a:lnTo>
                  <a:lnTo>
                    <a:pt x="2618326" y="1913996"/>
                  </a:lnTo>
                  <a:lnTo>
                    <a:pt x="2599481" y="1955241"/>
                  </a:lnTo>
                  <a:lnTo>
                    <a:pt x="2579204" y="1995957"/>
                  </a:lnTo>
                  <a:lnTo>
                    <a:pt x="2557496" y="2036106"/>
                  </a:lnTo>
                  <a:lnTo>
                    <a:pt x="2534360" y="2075648"/>
                  </a:lnTo>
                  <a:lnTo>
                    <a:pt x="2509795" y="2114547"/>
                  </a:lnTo>
                  <a:lnTo>
                    <a:pt x="2483804" y="2152762"/>
                  </a:lnTo>
                  <a:lnTo>
                    <a:pt x="2456388" y="2190257"/>
                  </a:lnTo>
                  <a:lnTo>
                    <a:pt x="2427548" y="2226993"/>
                  </a:lnTo>
                  <a:lnTo>
                    <a:pt x="2397286" y="2262931"/>
                  </a:lnTo>
                  <a:lnTo>
                    <a:pt x="2365602" y="2298034"/>
                  </a:lnTo>
                  <a:lnTo>
                    <a:pt x="2332499" y="2332262"/>
                  </a:lnTo>
                  <a:lnTo>
                    <a:pt x="2297978" y="2365578"/>
                  </a:lnTo>
                  <a:lnTo>
                    <a:pt x="2262337" y="2397688"/>
                  </a:lnTo>
                  <a:lnTo>
                    <a:pt x="2225885" y="2428320"/>
                  </a:lnTo>
                  <a:lnTo>
                    <a:pt x="2188660" y="2457474"/>
                  </a:lnTo>
                  <a:lnTo>
                    <a:pt x="2150700" y="2485153"/>
                  </a:lnTo>
                  <a:lnTo>
                    <a:pt x="2112044" y="2511357"/>
                  </a:lnTo>
                  <a:lnTo>
                    <a:pt x="2072730" y="2536088"/>
                  </a:lnTo>
                  <a:lnTo>
                    <a:pt x="2032796" y="2559348"/>
                  </a:lnTo>
                  <a:lnTo>
                    <a:pt x="1992281" y="2581137"/>
                  </a:lnTo>
                  <a:lnTo>
                    <a:pt x="1951222" y="2601457"/>
                  </a:lnTo>
                  <a:lnTo>
                    <a:pt x="1909658" y="2620309"/>
                  </a:lnTo>
                  <a:lnTo>
                    <a:pt x="1867628" y="2637695"/>
                  </a:lnTo>
                  <a:lnTo>
                    <a:pt x="1825170" y="2653616"/>
                  </a:lnTo>
                  <a:lnTo>
                    <a:pt x="1782322" y="2668073"/>
                  </a:lnTo>
                  <a:lnTo>
                    <a:pt x="1739122" y="2681067"/>
                  </a:lnTo>
                  <a:lnTo>
                    <a:pt x="1695608" y="2692600"/>
                  </a:lnTo>
                  <a:lnTo>
                    <a:pt x="1651820" y="2702674"/>
                  </a:lnTo>
                  <a:lnTo>
                    <a:pt x="1607795" y="2711289"/>
                  </a:lnTo>
                  <a:lnTo>
                    <a:pt x="1563571" y="2718447"/>
                  </a:lnTo>
                  <a:lnTo>
                    <a:pt x="1519187" y="2724149"/>
                  </a:lnTo>
                  <a:lnTo>
                    <a:pt x="1474682" y="2728397"/>
                  </a:lnTo>
                  <a:lnTo>
                    <a:pt x="1430093" y="2731191"/>
                  </a:lnTo>
                  <a:lnTo>
                    <a:pt x="1385458" y="2732534"/>
                  </a:lnTo>
                  <a:lnTo>
                    <a:pt x="1340817" y="2732426"/>
                  </a:lnTo>
                  <a:lnTo>
                    <a:pt x="1296207" y="2730869"/>
                  </a:lnTo>
                  <a:lnTo>
                    <a:pt x="1251667" y="2727864"/>
                  </a:lnTo>
                  <a:lnTo>
                    <a:pt x="1207235" y="2723413"/>
                  </a:lnTo>
                  <a:lnTo>
                    <a:pt x="1162949" y="2717517"/>
                  </a:lnTo>
                  <a:lnTo>
                    <a:pt x="1118848" y="2710176"/>
                  </a:lnTo>
                  <a:lnTo>
                    <a:pt x="1074969" y="2701393"/>
                  </a:lnTo>
                  <a:lnTo>
                    <a:pt x="1031352" y="2691169"/>
                  </a:lnTo>
                  <a:lnTo>
                    <a:pt x="988035" y="2679505"/>
                  </a:lnTo>
                  <a:lnTo>
                    <a:pt x="945055" y="2666403"/>
                  </a:lnTo>
                  <a:lnTo>
                    <a:pt x="902451" y="2651863"/>
                  </a:lnTo>
                  <a:lnTo>
                    <a:pt x="860262" y="2635887"/>
                  </a:lnTo>
                  <a:lnTo>
                    <a:pt x="818525" y="2618477"/>
                  </a:lnTo>
                  <a:lnTo>
                    <a:pt x="777280" y="2599633"/>
                  </a:lnTo>
                  <a:lnTo>
                    <a:pt x="736564" y="2579358"/>
                  </a:lnTo>
                  <a:lnTo>
                    <a:pt x="696415" y="2557652"/>
                  </a:lnTo>
                  <a:lnTo>
                    <a:pt x="656872" y="2534517"/>
                  </a:lnTo>
                  <a:lnTo>
                    <a:pt x="617974" y="2509954"/>
                  </a:lnTo>
                  <a:lnTo>
                    <a:pt x="579758" y="2483964"/>
                  </a:lnTo>
                  <a:lnTo>
                    <a:pt x="542263" y="2456549"/>
                  </a:lnTo>
                  <a:lnTo>
                    <a:pt x="505528" y="2427710"/>
                  </a:lnTo>
                  <a:lnTo>
                    <a:pt x="469589" y="2397448"/>
                  </a:lnTo>
                  <a:lnTo>
                    <a:pt x="434487" y="2365766"/>
                  </a:lnTo>
                  <a:lnTo>
                    <a:pt x="400259" y="2332663"/>
                  </a:lnTo>
                  <a:lnTo>
                    <a:pt x="366943" y="2298141"/>
                  </a:lnTo>
                  <a:lnTo>
                    <a:pt x="334832" y="2262501"/>
                  </a:lnTo>
                  <a:lnTo>
                    <a:pt x="304200" y="2226049"/>
                  </a:lnTo>
                  <a:lnTo>
                    <a:pt x="275045" y="2188824"/>
                  </a:lnTo>
                  <a:lnTo>
                    <a:pt x="247366" y="2150864"/>
                  </a:lnTo>
                  <a:lnTo>
                    <a:pt x="221162" y="2112208"/>
                  </a:lnTo>
                  <a:lnTo>
                    <a:pt x="196431" y="2072894"/>
                  </a:lnTo>
                  <a:lnTo>
                    <a:pt x="173172" y="2032960"/>
                  </a:lnTo>
                  <a:lnTo>
                    <a:pt x="151383" y="1992444"/>
                  </a:lnTo>
                  <a:lnTo>
                    <a:pt x="131064" y="1951386"/>
                  </a:lnTo>
                  <a:lnTo>
                    <a:pt x="112212" y="1909822"/>
                  </a:lnTo>
                  <a:lnTo>
                    <a:pt x="94827" y="1867792"/>
                  </a:lnTo>
                  <a:lnTo>
                    <a:pt x="78907" y="1825334"/>
                  </a:lnTo>
                  <a:lnTo>
                    <a:pt x="64451" y="1782485"/>
                  </a:lnTo>
                  <a:lnTo>
                    <a:pt x="51458" y="1739285"/>
                  </a:lnTo>
                  <a:lnTo>
                    <a:pt x="39925" y="1695772"/>
                  </a:lnTo>
                  <a:lnTo>
                    <a:pt x="29853" y="1651984"/>
                  </a:lnTo>
                  <a:lnTo>
                    <a:pt x="21239" y="1607958"/>
                  </a:lnTo>
                  <a:lnTo>
                    <a:pt x="14082" y="1563735"/>
                  </a:lnTo>
                  <a:lnTo>
                    <a:pt x="8381" y="1519351"/>
                  </a:lnTo>
                  <a:lnTo>
                    <a:pt x="4134" y="1474846"/>
                  </a:lnTo>
                  <a:lnTo>
                    <a:pt x="1341" y="1430256"/>
                  </a:lnTo>
                  <a:lnTo>
                    <a:pt x="0" y="1385622"/>
                  </a:lnTo>
                  <a:lnTo>
                    <a:pt x="108" y="1340981"/>
                  </a:lnTo>
                  <a:lnTo>
                    <a:pt x="1666" y="1296371"/>
                  </a:lnTo>
                  <a:lnTo>
                    <a:pt x="4672" y="1251831"/>
                  </a:lnTo>
                  <a:lnTo>
                    <a:pt x="9124" y="1207399"/>
                  </a:lnTo>
                  <a:lnTo>
                    <a:pt x="15022" y="1163113"/>
                  </a:lnTo>
                  <a:lnTo>
                    <a:pt x="22363" y="1119011"/>
                  </a:lnTo>
                  <a:lnTo>
                    <a:pt x="31146" y="1075133"/>
                  </a:lnTo>
                  <a:lnTo>
                    <a:pt x="41371" y="1031516"/>
                  </a:lnTo>
                  <a:lnTo>
                    <a:pt x="53035" y="988198"/>
                  </a:lnTo>
                  <a:lnTo>
                    <a:pt x="66138" y="945218"/>
                  </a:lnTo>
                  <a:lnTo>
                    <a:pt x="80678" y="902615"/>
                  </a:lnTo>
                  <a:lnTo>
                    <a:pt x="96654" y="860425"/>
                  </a:lnTo>
                  <a:lnTo>
                    <a:pt x="114064" y="818689"/>
                  </a:lnTo>
                  <a:lnTo>
                    <a:pt x="132907" y="777443"/>
                  </a:lnTo>
                  <a:lnTo>
                    <a:pt x="153181" y="736727"/>
                  </a:lnTo>
                  <a:lnTo>
                    <a:pt x="174887" y="696579"/>
                  </a:lnTo>
                  <a:lnTo>
                    <a:pt x="198021" y="657036"/>
                  </a:lnTo>
                  <a:lnTo>
                    <a:pt x="222583" y="618138"/>
                  </a:lnTo>
                  <a:lnTo>
                    <a:pt x="248571" y="579922"/>
                  </a:lnTo>
                  <a:lnTo>
                    <a:pt x="275984" y="542427"/>
                  </a:lnTo>
                  <a:lnTo>
                    <a:pt x="304821" y="505691"/>
                  </a:lnTo>
                  <a:lnTo>
                    <a:pt x="335081" y="469753"/>
                  </a:lnTo>
                  <a:lnTo>
                    <a:pt x="366761" y="434651"/>
                  </a:lnTo>
                  <a:lnTo>
                    <a:pt x="399861" y="400422"/>
                  </a:lnTo>
                  <a:lnTo>
                    <a:pt x="434380" y="367106"/>
                  </a:lnTo>
                  <a:lnTo>
                    <a:pt x="471056" y="334123"/>
                  </a:lnTo>
                  <a:lnTo>
                    <a:pt x="508771" y="302585"/>
                  </a:lnTo>
                  <a:lnTo>
                    <a:pt x="547480" y="272510"/>
                  </a:lnTo>
                  <a:lnTo>
                    <a:pt x="587140" y="243913"/>
                  </a:lnTo>
                  <a:lnTo>
                    <a:pt x="627707" y="216812"/>
                  </a:lnTo>
                  <a:lnTo>
                    <a:pt x="669138" y="191223"/>
                  </a:lnTo>
                  <a:lnTo>
                    <a:pt x="711389" y="167163"/>
                  </a:lnTo>
                  <a:lnTo>
                    <a:pt x="754416" y="144647"/>
                  </a:lnTo>
                  <a:lnTo>
                    <a:pt x="798177" y="123692"/>
                  </a:lnTo>
                  <a:lnTo>
                    <a:pt x="842626" y="104315"/>
                  </a:lnTo>
                  <a:lnTo>
                    <a:pt x="887722" y="86531"/>
                  </a:lnTo>
                  <a:lnTo>
                    <a:pt x="933420" y="70359"/>
                  </a:lnTo>
                  <a:lnTo>
                    <a:pt x="979676" y="55814"/>
                  </a:lnTo>
                  <a:lnTo>
                    <a:pt x="1026448" y="42912"/>
                  </a:lnTo>
                  <a:lnTo>
                    <a:pt x="1073690" y="31670"/>
                  </a:lnTo>
                  <a:lnTo>
                    <a:pt x="1121361" y="22104"/>
                  </a:lnTo>
                  <a:lnTo>
                    <a:pt x="1169416" y="14232"/>
                  </a:lnTo>
                  <a:lnTo>
                    <a:pt x="1217812" y="8069"/>
                  </a:lnTo>
                  <a:lnTo>
                    <a:pt x="1266505" y="3631"/>
                  </a:lnTo>
                  <a:lnTo>
                    <a:pt x="1315451" y="936"/>
                  </a:lnTo>
                  <a:lnTo>
                    <a:pt x="1364608" y="0"/>
                  </a:lnTo>
                  <a:lnTo>
                    <a:pt x="1413931" y="838"/>
                  </a:lnTo>
                  <a:lnTo>
                    <a:pt x="1397167" y="478739"/>
                  </a:lnTo>
                  <a:lnTo>
                    <a:pt x="1348420" y="478349"/>
                  </a:lnTo>
                  <a:lnTo>
                    <a:pt x="1300269" y="480566"/>
                  </a:lnTo>
                  <a:lnTo>
                    <a:pt x="1252785" y="485322"/>
                  </a:lnTo>
                  <a:lnTo>
                    <a:pt x="1206038" y="492554"/>
                  </a:lnTo>
                  <a:lnTo>
                    <a:pt x="1160098" y="502196"/>
                  </a:lnTo>
                  <a:lnTo>
                    <a:pt x="1115035" y="514182"/>
                  </a:lnTo>
                  <a:lnTo>
                    <a:pt x="1070918" y="528448"/>
                  </a:lnTo>
                  <a:lnTo>
                    <a:pt x="1027818" y="544927"/>
                  </a:lnTo>
                  <a:lnTo>
                    <a:pt x="985804" y="563556"/>
                  </a:lnTo>
                  <a:lnTo>
                    <a:pt x="944948" y="584267"/>
                  </a:lnTo>
                  <a:lnTo>
                    <a:pt x="905318" y="606996"/>
                  </a:lnTo>
                  <a:lnTo>
                    <a:pt x="866985" y="631678"/>
                  </a:lnTo>
                  <a:lnTo>
                    <a:pt x="830019" y="658247"/>
                  </a:lnTo>
                  <a:lnTo>
                    <a:pt x="794490" y="686637"/>
                  </a:lnTo>
                  <a:lnTo>
                    <a:pt x="760468" y="716785"/>
                  </a:lnTo>
                  <a:lnTo>
                    <a:pt x="728023" y="748623"/>
                  </a:lnTo>
                  <a:lnTo>
                    <a:pt x="697224" y="782088"/>
                  </a:lnTo>
                  <a:lnTo>
                    <a:pt x="668143" y="817113"/>
                  </a:lnTo>
                  <a:lnTo>
                    <a:pt x="640848" y="853633"/>
                  </a:lnTo>
                  <a:lnTo>
                    <a:pt x="615411" y="891583"/>
                  </a:lnTo>
                  <a:lnTo>
                    <a:pt x="591901" y="930898"/>
                  </a:lnTo>
                  <a:lnTo>
                    <a:pt x="570387" y="971512"/>
                  </a:lnTo>
                  <a:lnTo>
                    <a:pt x="550941" y="1013360"/>
                  </a:lnTo>
                  <a:lnTo>
                    <a:pt x="533632" y="1056376"/>
                  </a:lnTo>
                  <a:lnTo>
                    <a:pt x="518529" y="1100495"/>
                  </a:lnTo>
                  <a:lnTo>
                    <a:pt x="505704" y="1145653"/>
                  </a:lnTo>
                  <a:lnTo>
                    <a:pt x="495226" y="1191783"/>
                  </a:lnTo>
                  <a:lnTo>
                    <a:pt x="487166" y="1238820"/>
                  </a:lnTo>
                  <a:lnTo>
                    <a:pt x="481592" y="1286699"/>
                  </a:lnTo>
                  <a:lnTo>
                    <a:pt x="478576" y="1335354"/>
                  </a:lnTo>
                  <a:lnTo>
                    <a:pt x="478198" y="1384101"/>
                  </a:lnTo>
                  <a:lnTo>
                    <a:pt x="480424" y="1432252"/>
                  </a:lnTo>
                  <a:lnTo>
                    <a:pt x="485189" y="1479735"/>
                  </a:lnTo>
                  <a:lnTo>
                    <a:pt x="492429" y="1526482"/>
                  </a:lnTo>
                  <a:lnTo>
                    <a:pt x="502076" y="1572423"/>
                  </a:lnTo>
                  <a:lnTo>
                    <a:pt x="514067" y="1617486"/>
                  </a:lnTo>
                  <a:lnTo>
                    <a:pt x="528337" y="1661603"/>
                  </a:lnTo>
                  <a:lnTo>
                    <a:pt x="544818" y="1704703"/>
                  </a:lnTo>
                  <a:lnTo>
                    <a:pt x="563448" y="1746717"/>
                  </a:lnTo>
                  <a:lnTo>
                    <a:pt x="584160" y="1787573"/>
                  </a:lnTo>
                  <a:lnTo>
                    <a:pt x="606888" y="1827203"/>
                  </a:lnTo>
                  <a:lnTo>
                    <a:pt x="631569" y="1865536"/>
                  </a:lnTo>
                  <a:lnTo>
                    <a:pt x="658136" y="1902502"/>
                  </a:lnTo>
                  <a:lnTo>
                    <a:pt x="686524" y="1938031"/>
                  </a:lnTo>
                  <a:lnTo>
                    <a:pt x="716669" y="1972053"/>
                  </a:lnTo>
                  <a:lnTo>
                    <a:pt x="748504" y="2004498"/>
                  </a:lnTo>
                  <a:lnTo>
                    <a:pt x="781965" y="2035297"/>
                  </a:lnTo>
                  <a:lnTo>
                    <a:pt x="816986" y="2064378"/>
                  </a:lnTo>
                  <a:lnTo>
                    <a:pt x="853502" y="2091672"/>
                  </a:lnTo>
                  <a:lnTo>
                    <a:pt x="891448" y="2117110"/>
                  </a:lnTo>
                  <a:lnTo>
                    <a:pt x="930758" y="2140620"/>
                  </a:lnTo>
                  <a:lnTo>
                    <a:pt x="971368" y="2162134"/>
                  </a:lnTo>
                  <a:lnTo>
                    <a:pt x="1013212" y="2181580"/>
                  </a:lnTo>
                  <a:lnTo>
                    <a:pt x="1056224" y="2198889"/>
                  </a:lnTo>
                  <a:lnTo>
                    <a:pt x="1100341" y="2213991"/>
                  </a:lnTo>
                  <a:lnTo>
                    <a:pt x="1145495" y="2226816"/>
                  </a:lnTo>
                  <a:lnTo>
                    <a:pt x="1191622" y="2237294"/>
                  </a:lnTo>
                  <a:lnTo>
                    <a:pt x="1238658" y="2245355"/>
                  </a:lnTo>
                  <a:lnTo>
                    <a:pt x="1286535" y="2250929"/>
                  </a:lnTo>
                  <a:lnTo>
                    <a:pt x="1335191" y="2253945"/>
                  </a:lnTo>
                  <a:lnTo>
                    <a:pt x="1383938" y="2254323"/>
                  </a:lnTo>
                  <a:lnTo>
                    <a:pt x="1432088" y="2252097"/>
                  </a:lnTo>
                  <a:lnTo>
                    <a:pt x="1479572" y="2247331"/>
                  </a:lnTo>
                  <a:lnTo>
                    <a:pt x="1526319" y="2240092"/>
                  </a:lnTo>
                  <a:lnTo>
                    <a:pt x="1572259" y="2230444"/>
                  </a:lnTo>
                  <a:lnTo>
                    <a:pt x="1617323" y="2218453"/>
                  </a:lnTo>
                  <a:lnTo>
                    <a:pt x="1661439" y="2204184"/>
                  </a:lnTo>
                  <a:lnTo>
                    <a:pt x="1704540" y="2187702"/>
                  </a:lnTo>
                  <a:lnTo>
                    <a:pt x="1746553" y="2169073"/>
                  </a:lnTo>
                  <a:lnTo>
                    <a:pt x="1787409" y="2148361"/>
                  </a:lnTo>
                  <a:lnTo>
                    <a:pt x="1827039" y="2125632"/>
                  </a:lnTo>
                  <a:lnTo>
                    <a:pt x="1865372" y="2100952"/>
                  </a:lnTo>
                  <a:lnTo>
                    <a:pt x="1902338" y="2074385"/>
                  </a:lnTo>
                  <a:lnTo>
                    <a:pt x="1937867" y="2045996"/>
                  </a:lnTo>
                  <a:lnTo>
                    <a:pt x="1971889" y="2015852"/>
                  </a:lnTo>
                  <a:lnTo>
                    <a:pt x="2004334" y="1984017"/>
                  </a:lnTo>
                  <a:lnTo>
                    <a:pt x="2035133" y="1950556"/>
                  </a:lnTo>
                  <a:lnTo>
                    <a:pt x="2064214" y="1915535"/>
                  </a:lnTo>
                  <a:lnTo>
                    <a:pt x="2091509" y="1879019"/>
                  </a:lnTo>
                  <a:lnTo>
                    <a:pt x="2116946" y="1841073"/>
                  </a:lnTo>
                  <a:lnTo>
                    <a:pt x="2140457" y="1801763"/>
                  </a:lnTo>
                  <a:lnTo>
                    <a:pt x="2161970" y="1761153"/>
                  </a:lnTo>
                  <a:lnTo>
                    <a:pt x="2181416" y="1719309"/>
                  </a:lnTo>
                  <a:lnTo>
                    <a:pt x="2198726" y="1676296"/>
                  </a:lnTo>
                  <a:lnTo>
                    <a:pt x="2213828" y="1632180"/>
                  </a:lnTo>
                  <a:lnTo>
                    <a:pt x="2226653" y="1587026"/>
                  </a:lnTo>
                  <a:lnTo>
                    <a:pt x="2237131" y="1540898"/>
                  </a:lnTo>
                  <a:lnTo>
                    <a:pt x="2245192" y="1493863"/>
                  </a:lnTo>
                  <a:lnTo>
                    <a:pt x="2250765" y="1445985"/>
                  </a:lnTo>
                  <a:lnTo>
                    <a:pt x="2253782" y="1397330"/>
                  </a:lnTo>
                  <a:lnTo>
                    <a:pt x="2254095" y="1346992"/>
                  </a:lnTo>
                  <a:lnTo>
                    <a:pt x="2251581" y="1296963"/>
                  </a:lnTo>
                  <a:lnTo>
                    <a:pt x="2246279" y="1247351"/>
                  </a:lnTo>
                  <a:lnTo>
                    <a:pt x="2238231" y="1198268"/>
                  </a:lnTo>
                  <a:lnTo>
                    <a:pt x="2227476" y="1149823"/>
                  </a:lnTo>
                  <a:lnTo>
                    <a:pt x="2214056" y="1102126"/>
                  </a:lnTo>
                  <a:lnTo>
                    <a:pt x="2198013" y="1055287"/>
                  </a:lnTo>
                  <a:lnTo>
                    <a:pt x="2179385" y="1009417"/>
                  </a:lnTo>
                  <a:lnTo>
                    <a:pt x="2158216" y="964624"/>
                  </a:lnTo>
                  <a:lnTo>
                    <a:pt x="2134544" y="921019"/>
                  </a:lnTo>
                  <a:lnTo>
                    <a:pt x="2108412" y="878712"/>
                  </a:lnTo>
                  <a:lnTo>
                    <a:pt x="2079859" y="837813"/>
                  </a:lnTo>
                  <a:lnTo>
                    <a:pt x="2048927" y="798432"/>
                  </a:lnTo>
                  <a:lnTo>
                    <a:pt x="2015657" y="760679"/>
                  </a:lnTo>
                  <a:lnTo>
                    <a:pt x="2365415" y="434543"/>
                  </a:lnTo>
                  <a:close/>
                </a:path>
              </a:pathLst>
            </a:custGeom>
            <a:ln w="1016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2008" y="2718561"/>
              <a:ext cx="968375" cy="760095"/>
            </a:xfrm>
            <a:custGeom>
              <a:avLst/>
              <a:gdLst/>
              <a:ahLst/>
              <a:cxnLst/>
              <a:rect l="l" t="t" r="r" b="b"/>
              <a:pathLst>
                <a:path w="968375" h="760095">
                  <a:moveTo>
                    <a:pt x="16764" y="0"/>
                  </a:moveTo>
                  <a:lnTo>
                    <a:pt x="0" y="477900"/>
                  </a:lnTo>
                  <a:lnTo>
                    <a:pt x="50239" y="481086"/>
                  </a:lnTo>
                  <a:lnTo>
                    <a:pt x="99974" y="487073"/>
                  </a:lnTo>
                  <a:lnTo>
                    <a:pt x="149099" y="495814"/>
                  </a:lnTo>
                  <a:lnTo>
                    <a:pt x="197505" y="507259"/>
                  </a:lnTo>
                  <a:lnTo>
                    <a:pt x="245086" y="521360"/>
                  </a:lnTo>
                  <a:lnTo>
                    <a:pt x="291734" y="538070"/>
                  </a:lnTo>
                  <a:lnTo>
                    <a:pt x="337343" y="557339"/>
                  </a:lnTo>
                  <a:lnTo>
                    <a:pt x="381805" y="579120"/>
                  </a:lnTo>
                  <a:lnTo>
                    <a:pt x="425013" y="603364"/>
                  </a:lnTo>
                  <a:lnTo>
                    <a:pt x="466860" y="630023"/>
                  </a:lnTo>
                  <a:lnTo>
                    <a:pt x="507238" y="659048"/>
                  </a:lnTo>
                  <a:lnTo>
                    <a:pt x="546040" y="690392"/>
                  </a:lnTo>
                  <a:lnTo>
                    <a:pt x="583160" y="724005"/>
                  </a:lnTo>
                  <a:lnTo>
                    <a:pt x="618490" y="759840"/>
                  </a:lnTo>
                  <a:lnTo>
                    <a:pt x="968248" y="433704"/>
                  </a:lnTo>
                  <a:lnTo>
                    <a:pt x="933964" y="398241"/>
                  </a:lnTo>
                  <a:lnTo>
                    <a:pt x="898543" y="364149"/>
                  </a:lnTo>
                  <a:lnTo>
                    <a:pt x="862028" y="331448"/>
                  </a:lnTo>
                  <a:lnTo>
                    <a:pt x="824462" y="300157"/>
                  </a:lnTo>
                  <a:lnTo>
                    <a:pt x="785886" y="270295"/>
                  </a:lnTo>
                  <a:lnTo>
                    <a:pt x="746342" y="241882"/>
                  </a:lnTo>
                  <a:lnTo>
                    <a:pt x="705875" y="214937"/>
                  </a:lnTo>
                  <a:lnTo>
                    <a:pt x="664525" y="189479"/>
                  </a:lnTo>
                  <a:lnTo>
                    <a:pt x="622335" y="165528"/>
                  </a:lnTo>
                  <a:lnTo>
                    <a:pt x="579348" y="143102"/>
                  </a:lnTo>
                  <a:lnTo>
                    <a:pt x="535606" y="122221"/>
                  </a:lnTo>
                  <a:lnTo>
                    <a:pt x="491152" y="102904"/>
                  </a:lnTo>
                  <a:lnTo>
                    <a:pt x="446028" y="85171"/>
                  </a:lnTo>
                  <a:lnTo>
                    <a:pt x="400276" y="69040"/>
                  </a:lnTo>
                  <a:lnTo>
                    <a:pt x="353939" y="54531"/>
                  </a:lnTo>
                  <a:lnTo>
                    <a:pt x="307060" y="41664"/>
                  </a:lnTo>
                  <a:lnTo>
                    <a:pt x="259680" y="30456"/>
                  </a:lnTo>
                  <a:lnTo>
                    <a:pt x="211843" y="20929"/>
                  </a:lnTo>
                  <a:lnTo>
                    <a:pt x="163590" y="13100"/>
                  </a:lnTo>
                  <a:lnTo>
                    <a:pt x="114964" y="6989"/>
                  </a:lnTo>
                  <a:lnTo>
                    <a:pt x="66008" y="2616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5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12008" y="2718561"/>
              <a:ext cx="968375" cy="760095"/>
            </a:xfrm>
            <a:custGeom>
              <a:avLst/>
              <a:gdLst/>
              <a:ahLst/>
              <a:cxnLst/>
              <a:rect l="l" t="t" r="r" b="b"/>
              <a:pathLst>
                <a:path w="968375" h="760095">
                  <a:moveTo>
                    <a:pt x="16764" y="0"/>
                  </a:moveTo>
                  <a:lnTo>
                    <a:pt x="66008" y="2616"/>
                  </a:lnTo>
                  <a:lnTo>
                    <a:pt x="114964" y="6989"/>
                  </a:lnTo>
                  <a:lnTo>
                    <a:pt x="163590" y="13100"/>
                  </a:lnTo>
                  <a:lnTo>
                    <a:pt x="211843" y="20929"/>
                  </a:lnTo>
                  <a:lnTo>
                    <a:pt x="259680" y="30456"/>
                  </a:lnTo>
                  <a:lnTo>
                    <a:pt x="307060" y="41664"/>
                  </a:lnTo>
                  <a:lnTo>
                    <a:pt x="353939" y="54531"/>
                  </a:lnTo>
                  <a:lnTo>
                    <a:pt x="400276" y="69040"/>
                  </a:lnTo>
                  <a:lnTo>
                    <a:pt x="446028" y="85171"/>
                  </a:lnTo>
                  <a:lnTo>
                    <a:pt x="491152" y="102904"/>
                  </a:lnTo>
                  <a:lnTo>
                    <a:pt x="535606" y="122221"/>
                  </a:lnTo>
                  <a:lnTo>
                    <a:pt x="579348" y="143102"/>
                  </a:lnTo>
                  <a:lnTo>
                    <a:pt x="622335" y="165528"/>
                  </a:lnTo>
                  <a:lnTo>
                    <a:pt x="664525" y="189479"/>
                  </a:lnTo>
                  <a:lnTo>
                    <a:pt x="705875" y="214937"/>
                  </a:lnTo>
                  <a:lnTo>
                    <a:pt x="746342" y="241882"/>
                  </a:lnTo>
                  <a:lnTo>
                    <a:pt x="785886" y="270295"/>
                  </a:lnTo>
                  <a:lnTo>
                    <a:pt x="824462" y="300157"/>
                  </a:lnTo>
                  <a:lnTo>
                    <a:pt x="862028" y="331448"/>
                  </a:lnTo>
                  <a:lnTo>
                    <a:pt x="898543" y="364149"/>
                  </a:lnTo>
                  <a:lnTo>
                    <a:pt x="933964" y="398241"/>
                  </a:lnTo>
                  <a:lnTo>
                    <a:pt x="968248" y="433704"/>
                  </a:lnTo>
                  <a:lnTo>
                    <a:pt x="618490" y="759840"/>
                  </a:lnTo>
                  <a:lnTo>
                    <a:pt x="583160" y="724005"/>
                  </a:lnTo>
                  <a:lnTo>
                    <a:pt x="546040" y="690392"/>
                  </a:lnTo>
                  <a:lnTo>
                    <a:pt x="507238" y="659048"/>
                  </a:lnTo>
                  <a:lnTo>
                    <a:pt x="466860" y="630023"/>
                  </a:lnTo>
                  <a:lnTo>
                    <a:pt x="425013" y="603364"/>
                  </a:lnTo>
                  <a:lnTo>
                    <a:pt x="381805" y="579120"/>
                  </a:lnTo>
                  <a:lnTo>
                    <a:pt x="337343" y="557339"/>
                  </a:lnTo>
                  <a:lnTo>
                    <a:pt x="291734" y="538070"/>
                  </a:lnTo>
                  <a:lnTo>
                    <a:pt x="245086" y="521360"/>
                  </a:lnTo>
                  <a:lnTo>
                    <a:pt x="197505" y="507259"/>
                  </a:lnTo>
                  <a:lnTo>
                    <a:pt x="149099" y="495814"/>
                  </a:lnTo>
                  <a:lnTo>
                    <a:pt x="99974" y="487073"/>
                  </a:lnTo>
                  <a:lnTo>
                    <a:pt x="50239" y="481086"/>
                  </a:lnTo>
                  <a:lnTo>
                    <a:pt x="0" y="477900"/>
                  </a:lnTo>
                  <a:lnTo>
                    <a:pt x="16764" y="0"/>
                  </a:lnTo>
                  <a:close/>
                </a:path>
              </a:pathLst>
            </a:custGeom>
            <a:ln w="1016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9417" y="355346"/>
            <a:ext cx="3377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</a:t>
            </a:r>
            <a:r>
              <a:rPr spc="-450" dirty="0"/>
              <a:t> </a:t>
            </a:r>
            <a:r>
              <a:rPr spc="-145" dirty="0"/>
              <a:t>IMBALANCE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9100" y="959802"/>
            <a:ext cx="5004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95" dirty="0">
                <a:latin typeface="Times New Roman"/>
                <a:cs typeface="Times New Roman"/>
              </a:rPr>
              <a:t>We </a:t>
            </a:r>
            <a:r>
              <a:rPr sz="1800" i="1" dirty="0">
                <a:latin typeface="Times New Roman"/>
                <a:cs typeface="Times New Roman"/>
              </a:rPr>
              <a:t>have </a:t>
            </a:r>
            <a:r>
              <a:rPr sz="1800" i="1" spc="-5" dirty="0">
                <a:latin typeface="Times New Roman"/>
                <a:cs typeface="Times New Roman"/>
              </a:rPr>
              <a:t>highly </a:t>
            </a:r>
            <a:r>
              <a:rPr sz="1800" i="1" dirty="0">
                <a:latin typeface="Times New Roman"/>
                <a:cs typeface="Times New Roman"/>
              </a:rPr>
              <a:t>imbalance </a:t>
            </a:r>
            <a:r>
              <a:rPr sz="1800" i="1" spc="-10" dirty="0">
                <a:latin typeface="Times New Roman"/>
                <a:cs typeface="Times New Roman"/>
              </a:rPr>
              <a:t>target </a:t>
            </a:r>
            <a:r>
              <a:rPr sz="1800" i="1" dirty="0">
                <a:latin typeface="Times New Roman"/>
                <a:cs typeface="Times New Roman"/>
              </a:rPr>
              <a:t>classes n the</a:t>
            </a:r>
            <a:r>
              <a:rPr sz="1800" i="1" spc="4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dataset.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800" y="1927860"/>
            <a:ext cx="4297680" cy="4196080"/>
          </a:xfrm>
          <a:prstGeom prst="rect">
            <a:avLst/>
          </a:prstGeom>
          <a:ln w="10159">
            <a:solidFill>
              <a:srgbClr val="D9D9D9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2200" b="1" dirty="0">
                <a:solidFill>
                  <a:srgbClr val="585858"/>
                </a:solidFill>
                <a:latin typeface="Times New Roman"/>
                <a:cs typeface="Times New Roman"/>
              </a:rPr>
              <a:t>Sales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047239" marR="1563370" algn="ctr">
              <a:lnSpc>
                <a:spcPts val="1380"/>
              </a:lnSpc>
              <a:spcBef>
                <a:spcPts val="1380"/>
              </a:spcBef>
            </a:pPr>
            <a:r>
              <a:rPr sz="1200" b="1" spc="-10" dirty="0">
                <a:solidFill>
                  <a:srgbClr val="D68188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D68188"/>
                </a:solidFill>
                <a:latin typeface="Times New Roman"/>
                <a:cs typeface="Times New Roman"/>
              </a:rPr>
              <a:t>e</a:t>
            </a:r>
            <a:r>
              <a:rPr sz="1200" b="1" spc="-5" dirty="0">
                <a:solidFill>
                  <a:srgbClr val="D68188"/>
                </a:solidFill>
                <a:latin typeface="Times New Roman"/>
                <a:cs typeface="Times New Roman"/>
              </a:rPr>
              <a:t>fa</a:t>
            </a:r>
            <a:r>
              <a:rPr sz="1200" b="1" spc="-15" dirty="0">
                <a:solidFill>
                  <a:srgbClr val="D68188"/>
                </a:solidFill>
                <a:latin typeface="Times New Roman"/>
                <a:cs typeface="Times New Roman"/>
              </a:rPr>
              <a:t>u</a:t>
            </a:r>
            <a:r>
              <a:rPr sz="1200" b="1" dirty="0">
                <a:solidFill>
                  <a:srgbClr val="D68188"/>
                </a:solidFill>
                <a:latin typeface="Times New Roman"/>
                <a:cs typeface="Times New Roman"/>
              </a:rPr>
              <a:t>lt</a:t>
            </a:r>
            <a:r>
              <a:rPr sz="1200" b="1" spc="5" dirty="0">
                <a:solidFill>
                  <a:srgbClr val="D68188"/>
                </a:solidFill>
                <a:latin typeface="Times New Roman"/>
                <a:cs typeface="Times New Roman"/>
              </a:rPr>
              <a:t>er</a:t>
            </a:r>
            <a:r>
              <a:rPr sz="1200" b="1" spc="-5" dirty="0">
                <a:solidFill>
                  <a:srgbClr val="D68188"/>
                </a:solidFill>
                <a:latin typeface="Times New Roman"/>
                <a:cs typeface="Times New Roman"/>
              </a:rPr>
              <a:t>s  </a:t>
            </a:r>
            <a:r>
              <a:rPr sz="1200" b="1" dirty="0">
                <a:solidFill>
                  <a:srgbClr val="D68188"/>
                </a:solidFill>
                <a:latin typeface="Times New Roman"/>
                <a:cs typeface="Times New Roman"/>
              </a:rPr>
              <a:t>13%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341120" marR="2270125" algn="ctr">
              <a:lnSpc>
                <a:spcPts val="1380"/>
              </a:lnSpc>
              <a:spcBef>
                <a:spcPts val="1140"/>
              </a:spcBef>
            </a:pPr>
            <a:r>
              <a:rPr sz="1200" b="1" spc="-15" dirty="0">
                <a:solidFill>
                  <a:srgbClr val="D68188"/>
                </a:solidFill>
                <a:latin typeface="Times New Roman"/>
                <a:cs typeface="Times New Roman"/>
              </a:rPr>
              <a:t>Non-  </a:t>
            </a:r>
            <a:r>
              <a:rPr sz="1200" b="1" spc="-10" dirty="0">
                <a:solidFill>
                  <a:srgbClr val="D68188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D68188"/>
                </a:solidFill>
                <a:latin typeface="Times New Roman"/>
                <a:cs typeface="Times New Roman"/>
              </a:rPr>
              <a:t>e</a:t>
            </a:r>
            <a:r>
              <a:rPr sz="1200" b="1" spc="-5" dirty="0">
                <a:solidFill>
                  <a:srgbClr val="D68188"/>
                </a:solidFill>
                <a:latin typeface="Times New Roman"/>
                <a:cs typeface="Times New Roman"/>
              </a:rPr>
              <a:t>fa</a:t>
            </a:r>
            <a:r>
              <a:rPr sz="1200" b="1" spc="-15" dirty="0">
                <a:solidFill>
                  <a:srgbClr val="D68188"/>
                </a:solidFill>
                <a:latin typeface="Times New Roman"/>
                <a:cs typeface="Times New Roman"/>
              </a:rPr>
              <a:t>u</a:t>
            </a:r>
            <a:r>
              <a:rPr sz="1200" b="1" dirty="0">
                <a:solidFill>
                  <a:srgbClr val="D68188"/>
                </a:solidFill>
                <a:latin typeface="Times New Roman"/>
                <a:cs typeface="Times New Roman"/>
              </a:rPr>
              <a:t>lt</a:t>
            </a:r>
            <a:r>
              <a:rPr sz="1200" b="1" spc="5" dirty="0">
                <a:solidFill>
                  <a:srgbClr val="D68188"/>
                </a:solidFill>
                <a:latin typeface="Times New Roman"/>
                <a:cs typeface="Times New Roman"/>
              </a:rPr>
              <a:t>er</a:t>
            </a:r>
            <a:r>
              <a:rPr sz="1200" b="1" spc="-5" dirty="0">
                <a:solidFill>
                  <a:srgbClr val="D68188"/>
                </a:solidFill>
                <a:latin typeface="Times New Roman"/>
                <a:cs typeface="Times New Roman"/>
              </a:rPr>
              <a:t>s  87%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86560" y="5806440"/>
            <a:ext cx="1790700" cy="241300"/>
            <a:chOff x="1686560" y="5806440"/>
            <a:chExt cx="1790700" cy="241300"/>
          </a:xfrm>
        </p:grpSpPr>
        <p:sp>
          <p:nvSpPr>
            <p:cNvPr id="14" name="object 14"/>
            <p:cNvSpPr/>
            <p:nvPr/>
          </p:nvSpPr>
          <p:spPr>
            <a:xfrm>
              <a:off x="1686560" y="5806440"/>
              <a:ext cx="1790700" cy="241300"/>
            </a:xfrm>
            <a:custGeom>
              <a:avLst/>
              <a:gdLst/>
              <a:ahLst/>
              <a:cxnLst/>
              <a:rect l="l" t="t" r="r" b="b"/>
              <a:pathLst>
                <a:path w="1790700" h="241300">
                  <a:moveTo>
                    <a:pt x="17907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1790700" y="241300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91970" y="58889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1970" y="58889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762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21890" y="58889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53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21890" y="588899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762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6560" y="5806440"/>
            <a:ext cx="1790700" cy="241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30"/>
              </a:spcBef>
              <a:tabLst>
                <a:tab pos="843915" algn="l"/>
              </a:tabLst>
            </a:pP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1st</a:t>
            </a:r>
            <a:r>
              <a:rPr sz="1200" dirty="0">
                <a:solidFill>
                  <a:srgbClr val="585858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Qtr	</a:t>
            </a:r>
            <a:r>
              <a:rPr sz="1200" dirty="0">
                <a:solidFill>
                  <a:srgbClr val="585858"/>
                </a:solidFill>
                <a:latin typeface="Times New Roman"/>
                <a:cs typeface="Times New Roman"/>
              </a:rPr>
              <a:t>2nd</a:t>
            </a:r>
            <a:r>
              <a:rPr sz="1200" spc="-5" dirty="0">
                <a:solidFill>
                  <a:srgbClr val="585858"/>
                </a:solidFill>
                <a:latin typeface="Times New Roman"/>
                <a:cs typeface="Times New Roman"/>
              </a:rPr>
              <a:t> Qtr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98800" y="5885179"/>
            <a:ext cx="81280" cy="83820"/>
            <a:chOff x="3098800" y="5885179"/>
            <a:chExt cx="81280" cy="83820"/>
          </a:xfrm>
        </p:grpSpPr>
        <p:sp>
          <p:nvSpPr>
            <p:cNvPr id="21" name="object 21"/>
            <p:cNvSpPr/>
            <p:nvPr/>
          </p:nvSpPr>
          <p:spPr>
            <a:xfrm>
              <a:off x="3102610" y="5888989"/>
              <a:ext cx="73660" cy="76200"/>
            </a:xfrm>
            <a:custGeom>
              <a:avLst/>
              <a:gdLst/>
              <a:ahLst/>
              <a:cxnLst/>
              <a:rect l="l" t="t" r="r" b="b"/>
              <a:pathLst>
                <a:path w="73660" h="76200">
                  <a:moveTo>
                    <a:pt x="7366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3660" y="76200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2610" y="5888989"/>
              <a:ext cx="73660" cy="76200"/>
            </a:xfrm>
            <a:custGeom>
              <a:avLst/>
              <a:gdLst/>
              <a:ahLst/>
              <a:cxnLst/>
              <a:rect l="l" t="t" r="r" b="b"/>
              <a:pathLst>
                <a:path w="73660" h="76200">
                  <a:moveTo>
                    <a:pt x="0" y="76200"/>
                  </a:moveTo>
                  <a:lnTo>
                    <a:pt x="73660" y="7620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762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09620" y="5885179"/>
            <a:ext cx="83820" cy="83820"/>
            <a:chOff x="3309620" y="5885179"/>
            <a:chExt cx="83820" cy="83820"/>
          </a:xfrm>
        </p:grpSpPr>
        <p:sp>
          <p:nvSpPr>
            <p:cNvPr id="24" name="object 24"/>
            <p:cNvSpPr/>
            <p:nvPr/>
          </p:nvSpPr>
          <p:spPr>
            <a:xfrm>
              <a:off x="3313430" y="588898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13430" y="588898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762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729479" y="1899920"/>
            <a:ext cx="5184139" cy="4747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DATA </a:t>
            </a:r>
            <a:r>
              <a:rPr spc="-150" dirty="0" smtClean="0"/>
              <a:t>PRE-PROCESSING</a:t>
            </a:r>
            <a:endParaRPr spc="-1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9100" y="857777"/>
            <a:ext cx="9126220" cy="496887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844"/>
              </a:spcBef>
            </a:pPr>
            <a:r>
              <a:rPr sz="2200" spc="-5" dirty="0">
                <a:latin typeface="Times New Roman"/>
                <a:cs typeface="Times New Roman"/>
              </a:rPr>
              <a:t>The Data </a:t>
            </a:r>
            <a:r>
              <a:rPr sz="2200" dirty="0">
                <a:latin typeface="Times New Roman"/>
                <a:cs typeface="Times New Roman"/>
              </a:rPr>
              <a:t>pre-processing done is as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follows: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spc="-5" dirty="0">
                <a:latin typeface="Times New Roman"/>
                <a:cs typeface="Times New Roman"/>
              </a:rPr>
              <a:t>Skew transformation </a:t>
            </a:r>
            <a:r>
              <a:rPr sz="2200" dirty="0">
                <a:latin typeface="Times New Roman"/>
                <a:cs typeface="Times New Roman"/>
              </a:rPr>
              <a:t>using </a:t>
            </a:r>
            <a:r>
              <a:rPr sz="2200" spc="-5" dirty="0">
                <a:latin typeface="Times New Roman"/>
                <a:cs typeface="Times New Roman"/>
              </a:rPr>
              <a:t>Cube </a:t>
            </a:r>
            <a:r>
              <a:rPr sz="2200" dirty="0">
                <a:latin typeface="Times New Roman"/>
                <a:cs typeface="Times New Roman"/>
              </a:rPr>
              <a:t>root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Transformation.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dirty="0">
                <a:latin typeface="Times New Roman"/>
                <a:cs typeface="Times New Roman"/>
              </a:rPr>
              <a:t>Reducing </a:t>
            </a:r>
            <a:r>
              <a:rPr sz="2200" spc="-10" dirty="0">
                <a:latin typeface="Times New Roman"/>
                <a:cs typeface="Times New Roman"/>
              </a:rPr>
              <a:t>Dimensions </a:t>
            </a:r>
            <a:r>
              <a:rPr sz="2200" dirty="0">
                <a:latin typeface="Times New Roman"/>
                <a:cs typeface="Times New Roman"/>
              </a:rPr>
              <a:t>by </a:t>
            </a:r>
            <a:r>
              <a:rPr sz="2200" spc="-10" dirty="0">
                <a:latin typeface="Times New Roman"/>
                <a:cs typeface="Times New Roman"/>
              </a:rPr>
              <a:t>removing </a:t>
            </a:r>
            <a:r>
              <a:rPr sz="2200" dirty="0">
                <a:latin typeface="Times New Roman"/>
                <a:cs typeface="Times New Roman"/>
              </a:rPr>
              <a:t>the features </a:t>
            </a:r>
            <a:r>
              <a:rPr sz="2200" spc="-5" dirty="0">
                <a:latin typeface="Times New Roman"/>
                <a:cs typeface="Times New Roman"/>
              </a:rPr>
              <a:t>with </a:t>
            </a:r>
            <a:r>
              <a:rPr sz="2200" dirty="0">
                <a:latin typeface="Times New Roman"/>
                <a:cs typeface="Times New Roman"/>
              </a:rPr>
              <a:t>about 0 percent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variance.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spcBef>
                <a:spcPts val="725"/>
              </a:spcBef>
            </a:pPr>
            <a:r>
              <a:rPr sz="2200" dirty="0">
                <a:latin typeface="Times New Roman"/>
                <a:cs typeface="Times New Roman"/>
              </a:rPr>
              <a:t>Reducing </a:t>
            </a:r>
            <a:r>
              <a:rPr sz="2200" spc="-10" dirty="0">
                <a:latin typeface="Times New Roman"/>
                <a:cs typeface="Times New Roman"/>
              </a:rPr>
              <a:t>Dimensions </a:t>
            </a:r>
            <a:r>
              <a:rPr sz="2200" dirty="0">
                <a:latin typeface="Times New Roman"/>
                <a:cs typeface="Times New Roman"/>
              </a:rPr>
              <a:t>by </a:t>
            </a:r>
            <a:r>
              <a:rPr sz="2200" spc="-10" dirty="0">
                <a:latin typeface="Times New Roman"/>
                <a:cs typeface="Times New Roman"/>
              </a:rPr>
              <a:t>removing </a:t>
            </a:r>
            <a:r>
              <a:rPr sz="2200" dirty="0">
                <a:latin typeface="Times New Roman"/>
                <a:cs typeface="Times New Roman"/>
              </a:rPr>
              <a:t>the features that are independent of the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target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</a:pPr>
            <a:r>
              <a:rPr sz="2200" dirty="0">
                <a:latin typeface="Times New Roman"/>
                <a:cs typeface="Times New Roman"/>
              </a:rPr>
              <a:t>variable using </a:t>
            </a:r>
            <a:r>
              <a:rPr sz="2200" spc="-70" dirty="0">
                <a:latin typeface="Times New Roman"/>
                <a:cs typeface="Times New Roman"/>
              </a:rPr>
              <a:t>ANOVA</a:t>
            </a:r>
            <a:r>
              <a:rPr sz="2200" spc="-290" dirty="0">
                <a:latin typeface="Times New Roman"/>
                <a:cs typeface="Times New Roman"/>
              </a:rPr>
              <a:t> </a:t>
            </a:r>
            <a:r>
              <a:rPr sz="2200" spc="-35" dirty="0">
                <a:latin typeface="Times New Roman"/>
                <a:cs typeface="Times New Roman"/>
              </a:rPr>
              <a:t>Test.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  <a:spcBef>
                <a:spcPts val="740"/>
              </a:spcBef>
            </a:pPr>
            <a:r>
              <a:rPr sz="2200" spc="-5" dirty="0">
                <a:latin typeface="Times New Roman"/>
                <a:cs typeface="Times New Roman"/>
              </a:rPr>
              <a:t>Over </a:t>
            </a:r>
            <a:r>
              <a:rPr sz="2200" spc="-10" dirty="0">
                <a:latin typeface="Times New Roman"/>
                <a:cs typeface="Times New Roman"/>
              </a:rPr>
              <a:t>Sampling </a:t>
            </a:r>
            <a:r>
              <a:rPr sz="2200" dirty="0">
                <a:latin typeface="Times New Roman"/>
                <a:cs typeface="Times New Roman"/>
              </a:rPr>
              <a:t>of the </a:t>
            </a:r>
            <a:r>
              <a:rPr sz="2200" spc="-5" dirty="0">
                <a:latin typeface="Times New Roman"/>
                <a:cs typeface="Times New Roman"/>
              </a:rPr>
              <a:t>minority </a:t>
            </a:r>
            <a:r>
              <a:rPr sz="2200" dirty="0">
                <a:latin typeface="Times New Roman"/>
                <a:cs typeface="Times New Roman"/>
              </a:rPr>
              <a:t>class using </a:t>
            </a:r>
            <a:r>
              <a:rPr sz="2200" spc="-5" dirty="0">
                <a:latin typeface="Times New Roman"/>
                <a:cs typeface="Times New Roman"/>
              </a:rPr>
              <a:t>SMOTE. </a:t>
            </a:r>
            <a:r>
              <a:rPr sz="2200" dirty="0">
                <a:latin typeface="Times New Roman"/>
                <a:cs typeface="Times New Roman"/>
              </a:rPr>
              <a:t>Increased </a:t>
            </a:r>
            <a:r>
              <a:rPr sz="2200" spc="-5" dirty="0">
                <a:latin typeface="Times New Roman"/>
                <a:cs typeface="Times New Roman"/>
              </a:rPr>
              <a:t>minority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510"/>
              </a:lnSpc>
            </a:pPr>
            <a:r>
              <a:rPr sz="2200" spc="-10" dirty="0">
                <a:latin typeface="Times New Roman"/>
                <a:cs typeface="Times New Roman"/>
              </a:rPr>
              <a:t>samples </a:t>
            </a:r>
            <a:r>
              <a:rPr sz="2200" dirty="0">
                <a:latin typeface="Times New Roman"/>
                <a:cs typeface="Times New Roman"/>
              </a:rPr>
              <a:t>by 1.5%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45" dirty="0">
                <a:latin typeface="Times New Roman"/>
                <a:cs typeface="Times New Roman"/>
              </a:rPr>
              <a:t>only.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89800"/>
              </a:lnSpc>
              <a:spcBef>
                <a:spcPts val="1015"/>
              </a:spcBef>
            </a:pPr>
            <a:r>
              <a:rPr sz="2200" spc="-5" dirty="0">
                <a:latin typeface="Times New Roman"/>
                <a:cs typeface="Times New Roman"/>
              </a:rPr>
              <a:t>Last </a:t>
            </a:r>
            <a:r>
              <a:rPr sz="2200" dirty="0">
                <a:latin typeface="Times New Roman"/>
                <a:cs typeface="Times New Roman"/>
              </a:rPr>
              <a:t>0.5 </a:t>
            </a:r>
            <a:r>
              <a:rPr sz="2200" spc="-5" dirty="0">
                <a:latin typeface="Times New Roman"/>
                <a:cs typeface="Times New Roman"/>
              </a:rPr>
              <a:t>Percent of </a:t>
            </a:r>
            <a:r>
              <a:rPr sz="2200" dirty="0">
                <a:latin typeface="Times New Roman"/>
                <a:cs typeface="Times New Roman"/>
              </a:rPr>
              <a:t>Quantile stripped of </a:t>
            </a:r>
            <a:r>
              <a:rPr sz="2200" spc="-15" dirty="0">
                <a:latin typeface="Times New Roman"/>
                <a:cs typeface="Times New Roman"/>
              </a:rPr>
              <a:t>some </a:t>
            </a:r>
            <a:r>
              <a:rPr sz="2200" dirty="0">
                <a:latin typeface="Times New Roman"/>
                <a:cs typeface="Times New Roman"/>
              </a:rPr>
              <a:t>features, 2 to be exact (features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had  </a:t>
            </a:r>
            <a:r>
              <a:rPr sz="2200" spc="-5" dirty="0">
                <a:latin typeface="Times New Roman"/>
                <a:cs typeface="Times New Roman"/>
              </a:rPr>
              <a:t>extremely </a:t>
            </a:r>
            <a:r>
              <a:rPr sz="2200" dirty="0">
                <a:latin typeface="Times New Roman"/>
                <a:cs typeface="Times New Roman"/>
              </a:rPr>
              <a:t>high </a:t>
            </a:r>
            <a:r>
              <a:rPr sz="2200" spc="-5" dirty="0">
                <a:latin typeface="Times New Roman"/>
                <a:cs typeface="Times New Roman"/>
              </a:rPr>
              <a:t>skew </a:t>
            </a:r>
            <a:r>
              <a:rPr sz="2200" dirty="0">
                <a:latin typeface="Times New Roman"/>
                <a:cs typeface="Times New Roman"/>
              </a:rPr>
              <a:t>, about 1400 </a:t>
            </a:r>
            <a:r>
              <a:rPr sz="2200" spc="-10" dirty="0">
                <a:latin typeface="Times New Roman"/>
                <a:cs typeface="Times New Roman"/>
              </a:rPr>
              <a:t>samples removed </a:t>
            </a:r>
            <a:r>
              <a:rPr sz="2200" dirty="0">
                <a:latin typeface="Times New Roman"/>
                <a:cs typeface="Times New Roman"/>
              </a:rPr>
              <a:t>in total using quantile  reduction)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200" dirty="0">
                <a:latin typeface="Times New Roman"/>
                <a:cs typeface="Times New Roman"/>
              </a:rPr>
              <a:t>Standard Scaling 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endParaRPr sz="2200">
              <a:latin typeface="Times New Roman"/>
              <a:cs typeface="Times New Roman"/>
            </a:endParaRPr>
          </a:p>
          <a:p>
            <a:pPr marL="12700" marR="320040">
              <a:lnSpc>
                <a:spcPts val="2380"/>
              </a:lnSpc>
              <a:spcBef>
                <a:spcPts val="1040"/>
              </a:spcBef>
            </a:pPr>
            <a:r>
              <a:rPr sz="2200" spc="-5" dirty="0">
                <a:latin typeface="Times New Roman"/>
                <a:cs typeface="Times New Roman"/>
              </a:rPr>
              <a:t>(Note: All </a:t>
            </a:r>
            <a:r>
              <a:rPr sz="2200" dirty="0">
                <a:latin typeface="Times New Roman"/>
                <a:cs typeface="Times New Roman"/>
              </a:rPr>
              <a:t>of the above </a:t>
            </a:r>
            <a:r>
              <a:rPr sz="2200" spc="-5" dirty="0">
                <a:latin typeface="Times New Roman"/>
                <a:cs typeface="Times New Roman"/>
              </a:rPr>
              <a:t>processes </a:t>
            </a:r>
            <a:r>
              <a:rPr sz="2200" dirty="0">
                <a:latin typeface="Times New Roman"/>
                <a:cs typeface="Times New Roman"/>
              </a:rPr>
              <a:t>are carried out strictly on the training</a:t>
            </a:r>
            <a:r>
              <a:rPr sz="2200" spc="-2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dataset  only and no test data is exposed to the</a:t>
            </a:r>
            <a:r>
              <a:rPr sz="2200" spc="-1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model.)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" y="66039"/>
            <a:ext cx="9911080" cy="6728459"/>
          </a:xfrm>
          <a:custGeom>
            <a:avLst/>
            <a:gdLst/>
            <a:ahLst/>
            <a:cxnLst/>
            <a:rect l="l" t="t" r="r" b="b"/>
            <a:pathLst>
              <a:path w="9911080" h="6728459">
                <a:moveTo>
                  <a:pt x="9911080" y="0"/>
                </a:moveTo>
                <a:lnTo>
                  <a:pt x="0" y="0"/>
                </a:lnTo>
                <a:lnTo>
                  <a:pt x="0" y="6662420"/>
                </a:lnTo>
                <a:lnTo>
                  <a:pt x="0" y="6728460"/>
                </a:lnTo>
                <a:lnTo>
                  <a:pt x="9911080" y="6728460"/>
                </a:lnTo>
                <a:lnTo>
                  <a:pt x="9911080" y="6662420"/>
                </a:lnTo>
                <a:lnTo>
                  <a:pt x="99110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07140" y="6357620"/>
            <a:ext cx="784860" cy="363220"/>
          </a:xfrm>
          <a:custGeom>
            <a:avLst/>
            <a:gdLst/>
            <a:ahLst/>
            <a:cxnLst/>
            <a:rect l="l" t="t" r="r" b="b"/>
            <a:pathLst>
              <a:path w="784859" h="363220">
                <a:moveTo>
                  <a:pt x="784859" y="0"/>
                </a:moveTo>
                <a:lnTo>
                  <a:pt x="0" y="0"/>
                </a:lnTo>
                <a:lnTo>
                  <a:pt x="0" y="363219"/>
                </a:lnTo>
                <a:lnTo>
                  <a:pt x="784859" y="363219"/>
                </a:lnTo>
                <a:lnTo>
                  <a:pt x="784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911080" cy="672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44315" y="4133151"/>
            <a:ext cx="58229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15" dirty="0">
                <a:solidFill>
                  <a:srgbClr val="FFFFFF"/>
                </a:solidFill>
              </a:rPr>
              <a:t>VISUALIZATIONS</a:t>
            </a:r>
            <a:endParaRPr sz="6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777980" cy="6858000"/>
            <a:chOff x="0" y="0"/>
            <a:chExt cx="11777980" cy="6858000"/>
          </a:xfrm>
        </p:grpSpPr>
        <p:sp>
          <p:nvSpPr>
            <p:cNvPr id="3" name="object 3"/>
            <p:cNvSpPr/>
            <p:nvPr/>
          </p:nvSpPr>
          <p:spPr>
            <a:xfrm>
              <a:off x="6300470" y="433069"/>
              <a:ext cx="5471160" cy="5760720"/>
            </a:xfrm>
            <a:custGeom>
              <a:avLst/>
              <a:gdLst/>
              <a:ahLst/>
              <a:cxnLst/>
              <a:rect l="l" t="t" r="r" b="b"/>
              <a:pathLst>
                <a:path w="5471160" h="5760720">
                  <a:moveTo>
                    <a:pt x="5471160" y="0"/>
                  </a:moveTo>
                  <a:lnTo>
                    <a:pt x="0" y="0"/>
                  </a:lnTo>
                  <a:lnTo>
                    <a:pt x="0" y="5760720"/>
                  </a:lnTo>
                  <a:lnTo>
                    <a:pt x="5471160" y="5760720"/>
                  </a:lnTo>
                  <a:lnTo>
                    <a:pt x="5471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00470" y="433069"/>
              <a:ext cx="5471160" cy="5760720"/>
            </a:xfrm>
            <a:custGeom>
              <a:avLst/>
              <a:gdLst/>
              <a:ahLst/>
              <a:cxnLst/>
              <a:rect l="l" t="t" r="r" b="b"/>
              <a:pathLst>
                <a:path w="5471160" h="5760720">
                  <a:moveTo>
                    <a:pt x="0" y="5760720"/>
                  </a:moveTo>
                  <a:lnTo>
                    <a:pt x="5471160" y="5760720"/>
                  </a:lnTo>
                  <a:lnTo>
                    <a:pt x="5471160" y="0"/>
                  </a:lnTo>
                  <a:lnTo>
                    <a:pt x="0" y="0"/>
                  </a:lnTo>
                  <a:lnTo>
                    <a:pt x="0" y="5760720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812" y="355346"/>
            <a:ext cx="5982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MOST </a:t>
            </a:r>
            <a:r>
              <a:rPr spc="-135" dirty="0"/>
              <a:t>POPULAR </a:t>
            </a:r>
            <a:r>
              <a:rPr spc="-120" dirty="0"/>
              <a:t>LOAN</a:t>
            </a:r>
            <a:r>
              <a:rPr spc="-595" dirty="0"/>
              <a:t> </a:t>
            </a:r>
            <a:r>
              <a:rPr spc="-130" dirty="0"/>
              <a:t>SCHEME</a:t>
            </a:r>
          </a:p>
        </p:txBody>
      </p:sp>
      <p:sp>
        <p:nvSpPr>
          <p:cNvPr id="6" name="object 6"/>
          <p:cNvSpPr/>
          <p:nvPr/>
        </p:nvSpPr>
        <p:spPr>
          <a:xfrm>
            <a:off x="6266179" y="1513839"/>
            <a:ext cx="5181600" cy="334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9570" y="1725929"/>
            <a:ext cx="58674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marR="5080" indent="-3505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Most of the </a:t>
            </a:r>
            <a:r>
              <a:rPr sz="2200" spc="-10" dirty="0">
                <a:latin typeface="Times New Roman"/>
                <a:cs typeface="Times New Roman"/>
              </a:rPr>
              <a:t>customers </a:t>
            </a:r>
            <a:r>
              <a:rPr sz="2200" dirty="0">
                <a:latin typeface="Times New Roman"/>
                <a:cs typeface="Times New Roman"/>
              </a:rPr>
              <a:t>preferred the 6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Indonesian  </a:t>
            </a:r>
            <a:r>
              <a:rPr sz="2200" spc="-5" dirty="0">
                <a:latin typeface="Times New Roman"/>
                <a:cs typeface="Times New Roman"/>
              </a:rPr>
              <a:t>Rupiah </a:t>
            </a:r>
            <a:r>
              <a:rPr sz="2200" dirty="0">
                <a:latin typeface="Times New Roman"/>
                <a:cs typeface="Times New Roman"/>
              </a:rPr>
              <a:t>than 12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Rupiah.</a:t>
            </a:r>
            <a:endParaRPr sz="2200">
              <a:latin typeface="Times New Roman"/>
              <a:cs typeface="Times New Roman"/>
            </a:endParaRPr>
          </a:p>
          <a:p>
            <a:pPr marL="363220" marR="785495" indent="-350520">
              <a:lnSpc>
                <a:spcPct val="100000"/>
              </a:lnSpc>
              <a:buFont typeface="Wingdings"/>
              <a:buChar char="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There are </a:t>
            </a:r>
            <a:r>
              <a:rPr sz="2200" spc="-15" dirty="0">
                <a:latin typeface="Times New Roman"/>
                <a:cs typeface="Times New Roman"/>
              </a:rPr>
              <a:t>some </a:t>
            </a:r>
            <a:r>
              <a:rPr sz="2200" spc="-10" dirty="0">
                <a:latin typeface="Times New Roman"/>
                <a:cs typeface="Times New Roman"/>
              </a:rPr>
              <a:t>samples </a:t>
            </a:r>
            <a:r>
              <a:rPr sz="2200" dirty="0">
                <a:latin typeface="Times New Roman"/>
                <a:cs typeface="Times New Roman"/>
              </a:rPr>
              <a:t>in the dataset that  haven't taken any loan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yet.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417" y="355346"/>
            <a:ext cx="3202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20" dirty="0">
                <a:latin typeface="Arial"/>
                <a:cs typeface="Arial"/>
              </a:rPr>
              <a:t>OVER</a:t>
            </a:r>
            <a:r>
              <a:rPr sz="3200" b="1" spc="-345" dirty="0">
                <a:latin typeface="Arial"/>
                <a:cs typeface="Arial"/>
              </a:rPr>
              <a:t> </a:t>
            </a:r>
            <a:r>
              <a:rPr sz="3200" b="1" spc="-140" dirty="0">
                <a:latin typeface="Arial"/>
                <a:cs typeface="Arial"/>
              </a:rPr>
              <a:t>SAMPLING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50"/>
              </a:lnSpc>
            </a:pPr>
            <a:r>
              <a:rPr spc="-60" dirty="0"/>
              <a:t>W</a:t>
            </a:r>
            <a:r>
              <a:rPr spc="-45" dirty="0"/>
              <a:t>OO</a:t>
            </a:r>
            <a:r>
              <a:rPr spc="-35" dirty="0"/>
              <a:t>D</a:t>
            </a:r>
            <a:r>
              <a:rPr spc="-95" dirty="0"/>
              <a:t>G</a:t>
            </a:r>
            <a:r>
              <a:rPr spc="-85" dirty="0"/>
              <a:t>R</a:t>
            </a:r>
            <a:r>
              <a:rPr spc="-70" dirty="0"/>
              <a:t>O</a:t>
            </a:r>
            <a:r>
              <a:rPr spc="-80" dirty="0"/>
              <a:t>V</a:t>
            </a:r>
            <a:r>
              <a:rPr spc="-5" dirty="0"/>
              <a:t>E</a:t>
            </a:r>
          </a:p>
          <a:p>
            <a:pPr marR="6985" algn="r">
              <a:lnSpc>
                <a:spcPts val="1660"/>
              </a:lnSpc>
            </a:pPr>
            <a:r>
              <a:rPr spc="-55" dirty="0">
                <a:solidFill>
                  <a:srgbClr val="000000"/>
                </a:solidFill>
              </a:rPr>
              <a:t>B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8620" y="1097279"/>
            <a:ext cx="94119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Times New Roman"/>
                <a:cs typeface="Times New Roman"/>
              </a:rPr>
              <a:t>As </a:t>
            </a:r>
            <a:r>
              <a:rPr sz="2200" dirty="0">
                <a:latin typeface="Times New Roman"/>
                <a:cs typeface="Times New Roman"/>
              </a:rPr>
              <a:t>there </a:t>
            </a:r>
            <a:r>
              <a:rPr sz="2200" spc="-10" dirty="0">
                <a:latin typeface="Times New Roman"/>
                <a:cs typeface="Times New Roman"/>
              </a:rPr>
              <a:t>was </a:t>
            </a:r>
            <a:r>
              <a:rPr sz="2200" spc="-5" dirty="0">
                <a:latin typeface="Times New Roman"/>
                <a:cs typeface="Times New Roman"/>
              </a:rPr>
              <a:t>imbalance </a:t>
            </a:r>
            <a:r>
              <a:rPr sz="2200" dirty="0">
                <a:latin typeface="Times New Roman"/>
                <a:cs typeface="Times New Roman"/>
              </a:rPr>
              <a:t>in the dataset , </a:t>
            </a:r>
            <a:r>
              <a:rPr sz="2200" spc="-5" dirty="0">
                <a:latin typeface="Times New Roman"/>
                <a:cs typeface="Times New Roman"/>
              </a:rPr>
              <a:t>we </a:t>
            </a:r>
            <a:r>
              <a:rPr sz="2200" dirty="0">
                <a:latin typeface="Times New Roman"/>
                <a:cs typeface="Times New Roman"/>
              </a:rPr>
              <a:t>did a 1.5% of </a:t>
            </a:r>
            <a:r>
              <a:rPr sz="2200" spc="-10" dirty="0">
                <a:latin typeface="Times New Roman"/>
                <a:cs typeface="Times New Roman"/>
              </a:rPr>
              <a:t>minor </a:t>
            </a:r>
            <a:r>
              <a:rPr sz="2200" dirty="0">
                <a:latin typeface="Times New Roman"/>
                <a:cs typeface="Times New Roman"/>
              </a:rPr>
              <a:t>class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Oversampling.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503</Words>
  <Application>Microsoft Office PowerPoint</Application>
  <PresentationFormat>Widescreen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Wingdings</vt:lpstr>
      <vt:lpstr>Office Theme</vt:lpstr>
      <vt:lpstr>PowerPoint Presentation</vt:lpstr>
      <vt:lpstr>INTRODUCTION</vt:lpstr>
      <vt:lpstr>PROBLEM STATEMENT</vt:lpstr>
      <vt:lpstr>ANALYTICAL PROBLEM FRAMING</vt:lpstr>
      <vt:lpstr>DATA IMBALANCE</vt:lpstr>
      <vt:lpstr>DATA PRE-PROCESSING</vt:lpstr>
      <vt:lpstr>VISUALIZATIONS</vt:lpstr>
      <vt:lpstr>MOST POPULAR LOAN SCHEME</vt:lpstr>
      <vt:lpstr>PowerPoint Presentation</vt:lpstr>
      <vt:lpstr>PROMINENT FEATURES</vt:lpstr>
      <vt:lpstr>MODEL USED</vt:lpstr>
      <vt:lpstr>EVALUATION RESULTS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Prathamesh MIstry</cp:lastModifiedBy>
  <cp:revision>1</cp:revision>
  <dcterms:created xsi:type="dcterms:W3CDTF">2020-11-20T19:08:32Z</dcterms:created>
  <dcterms:modified xsi:type="dcterms:W3CDTF">2020-11-20T19:09:08Z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2020-11-20T00:00:00Z</vt:filetime>
  </property>
</Properties>
</file>